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sldIdLst>
    <p:sldId id="257" r:id="rId2"/>
    <p:sldId id="259" r:id="rId3"/>
    <p:sldId id="260" r:id="rId4"/>
    <p:sldId id="706" r:id="rId5"/>
    <p:sldId id="261" r:id="rId6"/>
    <p:sldId id="264" r:id="rId7"/>
    <p:sldId id="265" r:id="rId8"/>
    <p:sldId id="266" r:id="rId9"/>
    <p:sldId id="690" r:id="rId10"/>
    <p:sldId id="267" r:id="rId11"/>
    <p:sldId id="268" r:id="rId12"/>
    <p:sldId id="270" r:id="rId13"/>
    <p:sldId id="271" r:id="rId14"/>
    <p:sldId id="696" r:id="rId15"/>
    <p:sldId id="272" r:id="rId16"/>
    <p:sldId id="707" r:id="rId17"/>
    <p:sldId id="273" r:id="rId18"/>
    <p:sldId id="698" r:id="rId19"/>
    <p:sldId id="274" r:id="rId20"/>
    <p:sldId id="275" r:id="rId21"/>
    <p:sldId id="699" r:id="rId22"/>
    <p:sldId id="692" r:id="rId23"/>
    <p:sldId id="276" r:id="rId24"/>
    <p:sldId id="277" r:id="rId25"/>
    <p:sldId id="693" r:id="rId26"/>
    <p:sldId id="278" r:id="rId27"/>
    <p:sldId id="279" r:id="rId28"/>
    <p:sldId id="280" r:id="rId29"/>
    <p:sldId id="708" r:id="rId30"/>
    <p:sldId id="694" r:id="rId31"/>
    <p:sldId id="281" r:id="rId32"/>
    <p:sldId id="700" r:id="rId33"/>
    <p:sldId id="282" r:id="rId34"/>
    <p:sldId id="709" r:id="rId35"/>
    <p:sldId id="283" r:id="rId36"/>
    <p:sldId id="710" r:id="rId37"/>
    <p:sldId id="284" r:id="rId38"/>
    <p:sldId id="711" r:id="rId39"/>
    <p:sldId id="285" r:id="rId40"/>
    <p:sldId id="286" r:id="rId41"/>
    <p:sldId id="712" r:id="rId42"/>
    <p:sldId id="287" r:id="rId43"/>
    <p:sldId id="701" r:id="rId44"/>
    <p:sldId id="288" r:id="rId45"/>
    <p:sldId id="289" r:id="rId46"/>
    <p:sldId id="697" r:id="rId47"/>
    <p:sldId id="290" r:id="rId48"/>
    <p:sldId id="702" r:id="rId49"/>
    <p:sldId id="291" r:id="rId50"/>
    <p:sldId id="292" r:id="rId51"/>
    <p:sldId id="293" r:id="rId52"/>
    <p:sldId id="703" r:id="rId53"/>
    <p:sldId id="294" r:id="rId54"/>
    <p:sldId id="295" r:id="rId55"/>
    <p:sldId id="296" r:id="rId56"/>
    <p:sldId id="704" r:id="rId57"/>
    <p:sldId id="297" r:id="rId58"/>
    <p:sldId id="298" r:id="rId59"/>
    <p:sldId id="299" r:id="rId60"/>
    <p:sldId id="713" r:id="rId61"/>
    <p:sldId id="300" r:id="rId62"/>
    <p:sldId id="301" r:id="rId63"/>
    <p:sldId id="302" r:id="rId64"/>
    <p:sldId id="695" r:id="rId65"/>
    <p:sldId id="303" r:id="rId66"/>
    <p:sldId id="304" r:id="rId67"/>
    <p:sldId id="714" r:id="rId68"/>
    <p:sldId id="305" r:id="rId69"/>
    <p:sldId id="306" r:id="rId70"/>
    <p:sldId id="705" r:id="rId71"/>
    <p:sldId id="307" r:id="rId72"/>
    <p:sldId id="308" r:id="rId73"/>
    <p:sldId id="309" r:id="rId74"/>
    <p:sldId id="310" r:id="rId75"/>
    <p:sldId id="715" r:id="rId76"/>
    <p:sldId id="311" r:id="rId77"/>
    <p:sldId id="716" r:id="rId78"/>
    <p:sldId id="312" r:id="rId79"/>
    <p:sldId id="717" r:id="rId80"/>
    <p:sldId id="313" r:id="rId81"/>
    <p:sldId id="314" r:id="rId82"/>
    <p:sldId id="315" r:id="rId83"/>
    <p:sldId id="316" r:id="rId84"/>
    <p:sldId id="317" r:id="rId85"/>
    <p:sldId id="318" r:id="rId86"/>
    <p:sldId id="319" r:id="rId87"/>
    <p:sldId id="320" r:id="rId88"/>
    <p:sldId id="321" r:id="rId89"/>
    <p:sldId id="322" r:id="rId90"/>
    <p:sldId id="718" r:id="rId91"/>
    <p:sldId id="323" r:id="rId92"/>
    <p:sldId id="324" r:id="rId93"/>
    <p:sldId id="719" r:id="rId94"/>
    <p:sldId id="325" r:id="rId95"/>
    <p:sldId id="326" r:id="rId96"/>
    <p:sldId id="327" r:id="rId97"/>
    <p:sldId id="328" r:id="rId98"/>
    <p:sldId id="329" r:id="rId99"/>
    <p:sldId id="330" r:id="rId100"/>
    <p:sldId id="331" r:id="rId101"/>
    <p:sldId id="332" r:id="rId102"/>
    <p:sldId id="333" r:id="rId103"/>
    <p:sldId id="334" r:id="rId104"/>
    <p:sldId id="335" r:id="rId105"/>
    <p:sldId id="336" r:id="rId106"/>
    <p:sldId id="337" r:id="rId107"/>
    <p:sldId id="338" r:id="rId108"/>
    <p:sldId id="339" r:id="rId109"/>
    <p:sldId id="340" r:id="rId110"/>
    <p:sldId id="341" r:id="rId111"/>
    <p:sldId id="342" r:id="rId112"/>
    <p:sldId id="343" r:id="rId113"/>
  </p:sldIdLst>
  <p:sldSz cx="9144000" cy="6858000" type="screen4x3"/>
  <p:notesSz cx="9144000" cy="6858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119" d="100"/>
          <a:sy n="119" d="100"/>
        </p:scale>
        <p:origin x="-1380" y="-54"/>
      </p:cViewPr>
      <p:guideLst>
        <p:guide orient="horz" pos="2160"/>
        <p:guide pos="2880"/>
      </p:guideLst>
    </p:cSldViewPr>
  </p:slideViewPr>
  <p:outlineViewPr>
    <p:cViewPr>
      <p:scale>
        <a:sx n="33" d="100"/>
        <a:sy n="33" d="100"/>
      </p:scale>
      <p:origin x="48" y="33126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tr-TR"/>
          </a:p>
        </p:txBody>
      </p:sp>
      <p:sp>
        <p:nvSpPr>
          <p:cNvPr id="3" name="2 Veri Yer Tutucusu"/>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831594D-3D0B-46A0-AA32-DC85BFFE9189}" type="datetimeFigureOut">
              <a:rPr lang="tr-TR"/>
              <a:pPr>
                <a:defRPr/>
              </a:pPr>
              <a:t>14.06.2022</a:t>
            </a:fld>
            <a:endParaRPr lang="tr-TR" dirty="0"/>
          </a:p>
        </p:txBody>
      </p:sp>
      <p:sp>
        <p:nvSpPr>
          <p:cNvPr id="4" name="3 Slayt Görüntüsü Yer Tutucusu"/>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tr-TR" noProof="0" dirty="0"/>
          </a:p>
        </p:txBody>
      </p:sp>
      <p:sp>
        <p:nvSpPr>
          <p:cNvPr id="5" name="4 Not Yer Tutucusu"/>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DA8F074-2EDC-4901-B0BF-B4308510FFA7}" type="slidenum">
              <a:rPr lang="tr-TR"/>
              <a:pPr>
                <a:defRPr/>
              </a:pPr>
              <a:t>‹#›</a:t>
            </a:fld>
            <a:endParaRPr lang="tr-TR" dirty="0"/>
          </a:p>
        </p:txBody>
      </p:sp>
    </p:spTree>
    <p:extLst>
      <p:ext uri="{BB962C8B-B14F-4D97-AF65-F5344CB8AC3E}">
        <p14:creationId xmlns:p14="http://schemas.microsoft.com/office/powerpoint/2010/main" val="42533103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6489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6490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4F8E62-A844-45A0-B4A7-825297398FC1}" type="slidenum">
              <a:rPr lang="tr-TR"/>
              <a:pPr fontAlgn="base">
                <a:spcBef>
                  <a:spcPct val="0"/>
                </a:spcBef>
                <a:spcAft>
                  <a:spcPct val="0"/>
                </a:spcAft>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741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741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3F6BA7-A9D7-4D0B-A05E-73337C43C121}" type="slidenum">
              <a:rPr lang="tr-TR"/>
              <a:pPr fontAlgn="base">
                <a:spcBef>
                  <a:spcPct val="0"/>
                </a:spcBef>
                <a:spcAft>
                  <a:spcPct val="0"/>
                </a:spcAft>
              </a:pPr>
              <a:t>11</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7513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7514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844C7F-4CFF-47A6-B2D3-2F1B204E4FBF}" type="slidenum">
              <a:rPr lang="tr-TR"/>
              <a:pPr fontAlgn="base">
                <a:spcBef>
                  <a:spcPct val="0"/>
                </a:spcBef>
                <a:spcAft>
                  <a:spcPct val="0"/>
                </a:spcAft>
              </a:pPr>
              <a:t>12</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7616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7616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5718A0-6535-41D2-9193-B6287B9F51BC}" type="slidenum">
              <a:rPr lang="tr-TR"/>
              <a:pPr fontAlgn="base">
                <a:spcBef>
                  <a:spcPct val="0"/>
                </a:spcBef>
                <a:spcAft>
                  <a:spcPct val="0"/>
                </a:spcAft>
              </a:pPr>
              <a:t>13</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7718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7718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E3C407-8A7A-4C00-9727-4128821CD679}" type="slidenum">
              <a:rPr lang="tr-TR"/>
              <a:pPr fontAlgn="base">
                <a:spcBef>
                  <a:spcPct val="0"/>
                </a:spcBef>
                <a:spcAft>
                  <a:spcPct val="0"/>
                </a:spcAft>
              </a:pPr>
              <a:t>15</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7821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7821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8CEA87-8C9E-4E5A-BFB0-E2FCD22EFD44}" type="slidenum">
              <a:rPr lang="tr-TR"/>
              <a:pPr fontAlgn="base">
                <a:spcBef>
                  <a:spcPct val="0"/>
                </a:spcBef>
                <a:spcAft>
                  <a:spcPct val="0"/>
                </a:spcAft>
              </a:pPr>
              <a:t>17</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7923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7923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449DFC-0A85-463D-83E2-387DE8D5960A}" type="slidenum">
              <a:rPr lang="tr-TR"/>
              <a:pPr fontAlgn="base">
                <a:spcBef>
                  <a:spcPct val="0"/>
                </a:spcBef>
                <a:spcAft>
                  <a:spcPct val="0"/>
                </a:spcAft>
              </a:pPr>
              <a:t>19</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8025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8026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23723A-31CB-4012-AC7E-464BD81BFA9E}" type="slidenum">
              <a:rPr lang="tr-TR"/>
              <a:pPr fontAlgn="base">
                <a:spcBef>
                  <a:spcPct val="0"/>
                </a:spcBef>
                <a:spcAft>
                  <a:spcPct val="0"/>
                </a:spcAft>
              </a:pPr>
              <a:t>20</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8128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8128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7FD5DA-39B2-4703-9CB2-9B1391863D34}" type="slidenum">
              <a:rPr lang="tr-TR"/>
              <a:pPr fontAlgn="base">
                <a:spcBef>
                  <a:spcPct val="0"/>
                </a:spcBef>
                <a:spcAft>
                  <a:spcPct val="0"/>
                </a:spcAft>
              </a:pPr>
              <a:t>22</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8230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8230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201DC4-BE84-4757-872C-671D512E2CC2}" type="slidenum">
              <a:rPr lang="tr-TR"/>
              <a:pPr fontAlgn="base">
                <a:spcBef>
                  <a:spcPct val="0"/>
                </a:spcBef>
                <a:spcAft>
                  <a:spcPct val="0"/>
                </a:spcAft>
              </a:pPr>
              <a:t>23</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8333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8333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304512-B454-459C-AF69-F2D63D5035E2}" type="slidenum">
              <a:rPr lang="tr-TR"/>
              <a:pPr fontAlgn="base">
                <a:spcBef>
                  <a:spcPct val="0"/>
                </a:spcBef>
                <a:spcAft>
                  <a:spcPct val="0"/>
                </a:spcAft>
              </a:pPr>
              <a:t>24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6592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6592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D67849-2F48-4B51-878D-55521126B809}" type="slidenum">
              <a:rPr lang="tr-TR"/>
              <a:pPr fontAlgn="base">
                <a:spcBef>
                  <a:spcPct val="0"/>
                </a:spcBef>
                <a:spcAft>
                  <a:spcPct val="0"/>
                </a:spcAft>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8435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8435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0EB0CD-E811-440F-9CAC-C9A7AEA29DC1}" type="slidenum">
              <a:rPr lang="tr-TR"/>
              <a:pPr fontAlgn="base">
                <a:spcBef>
                  <a:spcPct val="0"/>
                </a:spcBef>
                <a:spcAft>
                  <a:spcPct val="0"/>
                </a:spcAft>
              </a:pPr>
              <a:t>25</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8537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853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182C42-B0C0-445E-838D-169B708950F3}" type="slidenum">
              <a:rPr lang="tr-TR"/>
              <a:pPr fontAlgn="base">
                <a:spcBef>
                  <a:spcPct val="0"/>
                </a:spcBef>
                <a:spcAft>
                  <a:spcPct val="0"/>
                </a:spcAft>
              </a:pPr>
              <a:t>26</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8640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8640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70EC43-E443-40C7-9B9D-D677D57E0BD8}" type="slidenum">
              <a:rPr lang="tr-TR"/>
              <a:pPr fontAlgn="base">
                <a:spcBef>
                  <a:spcPct val="0"/>
                </a:spcBef>
                <a:spcAft>
                  <a:spcPct val="0"/>
                </a:spcAft>
              </a:pPr>
              <a:t>27</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8742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8742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3E1413-A8FA-4BB3-ABC0-A1078B51B097}" type="slidenum">
              <a:rPr lang="tr-TR"/>
              <a:pPr fontAlgn="base">
                <a:spcBef>
                  <a:spcPct val="0"/>
                </a:spcBef>
                <a:spcAft>
                  <a:spcPct val="0"/>
                </a:spcAft>
              </a:pPr>
              <a:t>28</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8845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8845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F5295D-005E-4755-AF1B-8C7FB7EA8CFE}" type="slidenum">
              <a:rPr lang="tr-TR"/>
              <a:pPr fontAlgn="base">
                <a:spcBef>
                  <a:spcPct val="0"/>
                </a:spcBef>
                <a:spcAft>
                  <a:spcPct val="0"/>
                </a:spcAft>
              </a:pPr>
              <a:t>30</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8947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8947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9B8242-4585-4E74-82DB-76F7089EE155}" type="slidenum">
              <a:rPr lang="tr-TR"/>
              <a:pPr fontAlgn="base">
                <a:spcBef>
                  <a:spcPct val="0"/>
                </a:spcBef>
                <a:spcAft>
                  <a:spcPct val="0"/>
                </a:spcAft>
              </a:pPr>
              <a:t>31</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9049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9050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003D42-5169-4265-A6AA-6CD3C400A7A9}" type="slidenum">
              <a:rPr lang="tr-TR"/>
              <a:pPr fontAlgn="base">
                <a:spcBef>
                  <a:spcPct val="0"/>
                </a:spcBef>
                <a:spcAft>
                  <a:spcPct val="0"/>
                </a:spcAft>
              </a:pPr>
              <a:t>33</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9152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9152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EBB73C-2170-4180-A666-A2A2B3A3F189}" type="slidenum">
              <a:rPr lang="tr-TR"/>
              <a:pPr fontAlgn="base">
                <a:spcBef>
                  <a:spcPct val="0"/>
                </a:spcBef>
                <a:spcAft>
                  <a:spcPct val="0"/>
                </a:spcAft>
              </a:pPr>
              <a:t>35</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9254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9254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7C39A3-7D7E-45FC-B5E2-4455C466641F}" type="slidenum">
              <a:rPr lang="tr-TR"/>
              <a:pPr fontAlgn="base">
                <a:spcBef>
                  <a:spcPct val="0"/>
                </a:spcBef>
                <a:spcAft>
                  <a:spcPct val="0"/>
                </a:spcAft>
              </a:pPr>
              <a:t>37</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9357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9357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763EED-5516-41E3-91D0-1AB0F4891B21}" type="slidenum">
              <a:rPr lang="tr-TR"/>
              <a:pPr fontAlgn="base">
                <a:spcBef>
                  <a:spcPct val="0"/>
                </a:spcBef>
                <a:spcAft>
                  <a:spcPct val="0"/>
                </a:spcAft>
              </a:pPr>
              <a:t>39</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6694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6694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A8CE9E-62B6-41EB-8FFB-7CFCAF188DE6}" type="slidenum">
              <a:rPr lang="tr-TR"/>
              <a:pPr fontAlgn="base">
                <a:spcBef>
                  <a:spcPct val="0"/>
                </a:spcBef>
                <a:spcAft>
                  <a:spcPct val="0"/>
                </a:spcAft>
              </a:pPr>
              <a:t>3</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9459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9459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8665F6-648F-4214-A634-ED047C382E55}" type="slidenum">
              <a:rPr lang="tr-TR"/>
              <a:pPr fontAlgn="base">
                <a:spcBef>
                  <a:spcPct val="0"/>
                </a:spcBef>
                <a:spcAft>
                  <a:spcPct val="0"/>
                </a:spcAft>
              </a:pPr>
              <a:t>40</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9561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9562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CF7209-CFAB-4680-A846-F88CC04F5909}" type="slidenum">
              <a:rPr lang="tr-TR"/>
              <a:pPr fontAlgn="base">
                <a:spcBef>
                  <a:spcPct val="0"/>
                </a:spcBef>
                <a:spcAft>
                  <a:spcPct val="0"/>
                </a:spcAft>
              </a:pPr>
              <a:t>42</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9664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9664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C93746-EE63-4A32-ABEB-3653F813E3E7}" type="slidenum">
              <a:rPr lang="tr-TR"/>
              <a:pPr fontAlgn="base">
                <a:spcBef>
                  <a:spcPct val="0"/>
                </a:spcBef>
                <a:spcAft>
                  <a:spcPct val="0"/>
                </a:spcAft>
              </a:pPr>
              <a:t>44</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9766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9766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D05BFC-0C0E-4808-ADAE-4B68BA381227}" type="slidenum">
              <a:rPr lang="tr-TR"/>
              <a:pPr fontAlgn="base">
                <a:spcBef>
                  <a:spcPct val="0"/>
                </a:spcBef>
                <a:spcAft>
                  <a:spcPct val="0"/>
                </a:spcAft>
              </a:pPr>
              <a:t>45</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9869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9869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6C517D-FF58-4F9C-A604-E822AED591ED}" type="slidenum">
              <a:rPr lang="tr-TR"/>
              <a:pPr fontAlgn="base">
                <a:spcBef>
                  <a:spcPct val="0"/>
                </a:spcBef>
                <a:spcAft>
                  <a:spcPct val="0"/>
                </a:spcAft>
              </a:pPr>
              <a:t>47</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997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997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1497C3-997D-4C4E-99FF-DA64D81B7012}" type="slidenum">
              <a:rPr lang="tr-TR"/>
              <a:pPr fontAlgn="base">
                <a:spcBef>
                  <a:spcPct val="0"/>
                </a:spcBef>
                <a:spcAft>
                  <a:spcPct val="0"/>
                </a:spcAft>
              </a:pPr>
              <a:t>49</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073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0074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5975DB-F53A-47B5-A75F-B0017488E04C}" type="slidenum">
              <a:rPr lang="tr-TR"/>
              <a:pPr fontAlgn="base">
                <a:spcBef>
                  <a:spcPct val="0"/>
                </a:spcBef>
                <a:spcAft>
                  <a:spcPct val="0"/>
                </a:spcAft>
              </a:pPr>
              <a:t>50</a:t>
            </a:fld>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6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0176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610A0F-4878-403C-9918-0A1D35CFBB6C}" type="slidenum">
              <a:rPr lang="tr-TR"/>
              <a:pPr fontAlgn="base">
                <a:spcBef>
                  <a:spcPct val="0"/>
                </a:spcBef>
                <a:spcAft>
                  <a:spcPct val="0"/>
                </a:spcAft>
              </a:pPr>
              <a:t>51</a:t>
            </a:fld>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278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0278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9F9988-A502-49D6-8ACC-5F2687B1EC57}" type="slidenum">
              <a:rPr lang="tr-TR"/>
              <a:pPr fontAlgn="base">
                <a:spcBef>
                  <a:spcPct val="0"/>
                </a:spcBef>
                <a:spcAft>
                  <a:spcPct val="0"/>
                </a:spcAft>
              </a:pPr>
              <a:t>53</a:t>
            </a:fld>
            <a:endParaRPr 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381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0381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FF9518-BCA0-429A-BD77-F51B1F5A2B48}" type="slidenum">
              <a:rPr lang="tr-TR"/>
              <a:pPr fontAlgn="base">
                <a:spcBef>
                  <a:spcPct val="0"/>
                </a:spcBef>
                <a:spcAft>
                  <a:spcPct val="0"/>
                </a:spcAft>
              </a:pPr>
              <a:t>54</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6797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6797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0E17EA-0939-430A-9801-366F755E56B0}" type="slidenum">
              <a:rPr lang="tr-TR"/>
              <a:pPr fontAlgn="base">
                <a:spcBef>
                  <a:spcPct val="0"/>
                </a:spcBef>
                <a:spcAft>
                  <a:spcPct val="0"/>
                </a:spcAft>
              </a:pPr>
              <a:t>5</a:t>
            </a:fld>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483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0483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0777FC-B51B-4003-B085-9E04FA75854B}" type="slidenum">
              <a:rPr lang="tr-TR"/>
              <a:pPr fontAlgn="base">
                <a:spcBef>
                  <a:spcPct val="0"/>
                </a:spcBef>
                <a:spcAft>
                  <a:spcPct val="0"/>
                </a:spcAft>
              </a:pPr>
              <a:t>55</a:t>
            </a:fld>
            <a:endParaRPr 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585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0586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2B26CF-E7E5-4B42-8276-11A3328EB836}" type="slidenum">
              <a:rPr lang="tr-TR"/>
              <a:pPr fontAlgn="base">
                <a:spcBef>
                  <a:spcPct val="0"/>
                </a:spcBef>
                <a:spcAft>
                  <a:spcPct val="0"/>
                </a:spcAft>
              </a:pPr>
              <a:t>57</a:t>
            </a:fld>
            <a:endParaRPr 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688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0688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20731E-D3ED-4F96-AEAF-81DF7B4E8C33}" type="slidenum">
              <a:rPr lang="tr-TR"/>
              <a:pPr fontAlgn="base">
                <a:spcBef>
                  <a:spcPct val="0"/>
                </a:spcBef>
                <a:spcAft>
                  <a:spcPct val="0"/>
                </a:spcAft>
              </a:pPr>
              <a:t>58</a:t>
            </a:fld>
            <a:endParaRPr 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790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0790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7C0D08-810B-41C0-8797-29F20C2DAC0F}" type="slidenum">
              <a:rPr lang="tr-TR"/>
              <a:pPr fontAlgn="base">
                <a:spcBef>
                  <a:spcPct val="0"/>
                </a:spcBef>
                <a:spcAft>
                  <a:spcPct val="0"/>
                </a:spcAft>
              </a:pPr>
              <a:t>59</a:t>
            </a:fld>
            <a:endParaRPr 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893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0893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310713-7917-4318-B867-F792F371E2A6}" type="slidenum">
              <a:rPr lang="tr-TR"/>
              <a:pPr fontAlgn="base">
                <a:spcBef>
                  <a:spcPct val="0"/>
                </a:spcBef>
                <a:spcAft>
                  <a:spcPct val="0"/>
                </a:spcAft>
              </a:pPr>
              <a:t>61</a:t>
            </a:fld>
            <a:endParaRPr 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995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0995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A5AF0D-7E7C-480B-8B53-4A8B3F109FBF}" type="slidenum">
              <a:rPr lang="tr-TR"/>
              <a:pPr fontAlgn="base">
                <a:spcBef>
                  <a:spcPct val="0"/>
                </a:spcBef>
                <a:spcAft>
                  <a:spcPct val="0"/>
                </a:spcAft>
              </a:pPr>
              <a:t>62</a:t>
            </a:fld>
            <a:endParaRPr lang="tr-T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1097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109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37DF54-ED74-4172-961E-01E1A3F061A4}" type="slidenum">
              <a:rPr lang="tr-TR"/>
              <a:pPr fontAlgn="base">
                <a:spcBef>
                  <a:spcPct val="0"/>
                </a:spcBef>
                <a:spcAft>
                  <a:spcPct val="0"/>
                </a:spcAft>
              </a:pPr>
              <a:t>63</a:t>
            </a:fld>
            <a:endParaRPr lang="tr-T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1200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1200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0AC630-6395-4EE8-AA5B-44B0B1FAB58F}" type="slidenum">
              <a:rPr lang="tr-TR"/>
              <a:pPr fontAlgn="base">
                <a:spcBef>
                  <a:spcPct val="0"/>
                </a:spcBef>
                <a:spcAft>
                  <a:spcPct val="0"/>
                </a:spcAft>
              </a:pPr>
              <a:t>64</a:t>
            </a:fld>
            <a:endParaRPr lang="tr-T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1302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1302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AE9420-1B0C-49D0-B6F9-E6F9CA786E18}" type="slidenum">
              <a:rPr lang="tr-TR"/>
              <a:pPr fontAlgn="base">
                <a:spcBef>
                  <a:spcPct val="0"/>
                </a:spcBef>
                <a:spcAft>
                  <a:spcPct val="0"/>
                </a:spcAft>
              </a:pPr>
              <a:t>65</a:t>
            </a:fld>
            <a:endParaRPr lang="tr-T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1405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1405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63FFBF-D29B-4EEE-B3DD-1157253C5297}" type="slidenum">
              <a:rPr lang="tr-TR"/>
              <a:pPr fontAlgn="base">
                <a:spcBef>
                  <a:spcPct val="0"/>
                </a:spcBef>
                <a:spcAft>
                  <a:spcPct val="0"/>
                </a:spcAft>
              </a:pPr>
              <a:t>66</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6899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6899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7CC062-3162-4FB7-A906-A179ED0FB476}" type="slidenum">
              <a:rPr lang="tr-TR"/>
              <a:pPr fontAlgn="base">
                <a:spcBef>
                  <a:spcPct val="0"/>
                </a:spcBef>
                <a:spcAft>
                  <a:spcPct val="0"/>
                </a:spcAft>
              </a:pPr>
              <a:t>6</a:t>
            </a:fld>
            <a:endParaRPr lang="tr-T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1507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1507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424C8B-0E70-4D40-BF6B-079954AC4E57}" type="slidenum">
              <a:rPr lang="tr-TR"/>
              <a:pPr fontAlgn="base">
                <a:spcBef>
                  <a:spcPct val="0"/>
                </a:spcBef>
                <a:spcAft>
                  <a:spcPct val="0"/>
                </a:spcAft>
              </a:pPr>
              <a:t>68</a:t>
            </a:fld>
            <a:endParaRPr lang="tr-T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1609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1610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110147-76D2-46B1-9AA0-85FAC4CB33E0}" type="slidenum">
              <a:rPr lang="tr-TR"/>
              <a:pPr fontAlgn="base">
                <a:spcBef>
                  <a:spcPct val="0"/>
                </a:spcBef>
                <a:spcAft>
                  <a:spcPct val="0"/>
                </a:spcAft>
              </a:pPr>
              <a:t>69</a:t>
            </a:fld>
            <a:endParaRPr lang="tr-T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1712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1712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94480A-8ABB-45EB-AC1B-AD61496A9CF6}" type="slidenum">
              <a:rPr lang="tr-TR"/>
              <a:pPr fontAlgn="base">
                <a:spcBef>
                  <a:spcPct val="0"/>
                </a:spcBef>
                <a:spcAft>
                  <a:spcPct val="0"/>
                </a:spcAft>
              </a:pPr>
              <a:t>71</a:t>
            </a:fld>
            <a:endParaRPr lang="tr-T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1814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1814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932673-58EB-4783-A293-A7A9AF8C2E5E}" type="slidenum">
              <a:rPr lang="tr-TR"/>
              <a:pPr fontAlgn="base">
                <a:spcBef>
                  <a:spcPct val="0"/>
                </a:spcBef>
                <a:spcAft>
                  <a:spcPct val="0"/>
                </a:spcAft>
              </a:pPr>
              <a:t>72</a:t>
            </a:fld>
            <a:endParaRPr lang="tr-T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1917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1917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66753A-9518-4229-B248-3D82ECDCE54B}" type="slidenum">
              <a:rPr lang="tr-TR"/>
              <a:pPr fontAlgn="base">
                <a:spcBef>
                  <a:spcPct val="0"/>
                </a:spcBef>
                <a:spcAft>
                  <a:spcPct val="0"/>
                </a:spcAft>
              </a:pPr>
              <a:t>73</a:t>
            </a:fld>
            <a:endParaRPr lang="tr-T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2019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2019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B63F0-8B5E-4A78-9C4A-957435495092}" type="slidenum">
              <a:rPr lang="tr-TR"/>
              <a:pPr fontAlgn="base">
                <a:spcBef>
                  <a:spcPct val="0"/>
                </a:spcBef>
                <a:spcAft>
                  <a:spcPct val="0"/>
                </a:spcAft>
              </a:pPr>
              <a:t>74</a:t>
            </a:fld>
            <a:endParaRPr lang="tr-T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2121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2122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16D5E3-1224-4905-9F15-A4643437DEC4}" type="slidenum">
              <a:rPr lang="tr-TR"/>
              <a:pPr fontAlgn="base">
                <a:spcBef>
                  <a:spcPct val="0"/>
                </a:spcBef>
                <a:spcAft>
                  <a:spcPct val="0"/>
                </a:spcAft>
              </a:pPr>
              <a:t>76</a:t>
            </a:fld>
            <a:endParaRPr lang="tr-T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2224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2224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0436B6-3D4D-415A-9C56-3EE55E85987E}" type="slidenum">
              <a:rPr lang="tr-TR"/>
              <a:pPr fontAlgn="base">
                <a:spcBef>
                  <a:spcPct val="0"/>
                </a:spcBef>
                <a:spcAft>
                  <a:spcPct val="0"/>
                </a:spcAft>
              </a:pPr>
              <a:t>78</a:t>
            </a:fld>
            <a:endParaRPr lang="tr-T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2326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2326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49BAA-11CE-4C67-BA9E-FE01B5AB5490}" type="slidenum">
              <a:rPr lang="tr-TR"/>
              <a:pPr fontAlgn="base">
                <a:spcBef>
                  <a:spcPct val="0"/>
                </a:spcBef>
                <a:spcAft>
                  <a:spcPct val="0"/>
                </a:spcAft>
              </a:pPr>
              <a:t>80</a:t>
            </a:fld>
            <a:endParaRPr lang="tr-T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2429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2429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28AC23-DE3E-4800-98C6-D9C51780CBB9}" type="slidenum">
              <a:rPr lang="tr-TR"/>
              <a:pPr fontAlgn="base">
                <a:spcBef>
                  <a:spcPct val="0"/>
                </a:spcBef>
                <a:spcAft>
                  <a:spcPct val="0"/>
                </a:spcAft>
              </a:pPr>
              <a:t>81</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7001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7002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969306-49B5-4CED-A4E2-28A311978C08}" type="slidenum">
              <a:rPr lang="tr-TR"/>
              <a:pPr fontAlgn="base">
                <a:spcBef>
                  <a:spcPct val="0"/>
                </a:spcBef>
                <a:spcAft>
                  <a:spcPct val="0"/>
                </a:spcAft>
              </a:pPr>
              <a:t>7</a:t>
            </a:fld>
            <a:endParaRPr lang="tr-T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253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253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1B7AAA-18AE-4E32-9BB4-09CB2ED33F40}" type="slidenum">
              <a:rPr lang="tr-TR"/>
              <a:pPr fontAlgn="base">
                <a:spcBef>
                  <a:spcPct val="0"/>
                </a:spcBef>
                <a:spcAft>
                  <a:spcPct val="0"/>
                </a:spcAft>
              </a:pPr>
              <a:t>82</a:t>
            </a:fld>
            <a:endParaRPr lang="tr-T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2633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2634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674A1F-81C1-473F-B93E-EB89DCCDA744}" type="slidenum">
              <a:rPr lang="tr-TR"/>
              <a:pPr fontAlgn="base">
                <a:spcBef>
                  <a:spcPct val="0"/>
                </a:spcBef>
                <a:spcAft>
                  <a:spcPct val="0"/>
                </a:spcAft>
              </a:pPr>
              <a:t>83</a:t>
            </a:fld>
            <a:endParaRPr lang="tr-T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2736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2736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981D2D-8AC3-4AAA-8558-EF69E050D5E8}" type="slidenum">
              <a:rPr lang="tr-TR"/>
              <a:pPr fontAlgn="base">
                <a:spcBef>
                  <a:spcPct val="0"/>
                </a:spcBef>
                <a:spcAft>
                  <a:spcPct val="0"/>
                </a:spcAft>
              </a:pPr>
              <a:t>84</a:t>
            </a:fld>
            <a:endParaRPr lang="tr-T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2838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2838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67139F-FA28-4402-A286-B366C2766C82}" type="slidenum">
              <a:rPr lang="tr-TR"/>
              <a:pPr fontAlgn="base">
                <a:spcBef>
                  <a:spcPct val="0"/>
                </a:spcBef>
                <a:spcAft>
                  <a:spcPct val="0"/>
                </a:spcAft>
              </a:pPr>
              <a:t>85</a:t>
            </a:fld>
            <a:endParaRPr lang="tr-T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2941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2941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F36E2F-E914-4734-AA62-006DC8F9E9A0}" type="slidenum">
              <a:rPr lang="tr-TR"/>
              <a:pPr fontAlgn="base">
                <a:spcBef>
                  <a:spcPct val="0"/>
                </a:spcBef>
                <a:spcAft>
                  <a:spcPct val="0"/>
                </a:spcAft>
              </a:pPr>
              <a:t>86</a:t>
            </a:fld>
            <a:endParaRPr lang="tr-T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3043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3043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E400D9-6288-4B92-A1CC-FD65F62F80BD}" type="slidenum">
              <a:rPr lang="tr-TR"/>
              <a:pPr fontAlgn="base">
                <a:spcBef>
                  <a:spcPct val="0"/>
                </a:spcBef>
                <a:spcAft>
                  <a:spcPct val="0"/>
                </a:spcAft>
              </a:pPr>
              <a:t>87</a:t>
            </a:fld>
            <a:endParaRPr lang="tr-T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3145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3146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AFFC0A-E413-4AE8-BED5-243490F2821A}" type="slidenum">
              <a:rPr lang="tr-TR"/>
              <a:pPr fontAlgn="base">
                <a:spcBef>
                  <a:spcPct val="0"/>
                </a:spcBef>
                <a:spcAft>
                  <a:spcPct val="0"/>
                </a:spcAft>
              </a:pPr>
              <a:t>88</a:t>
            </a:fld>
            <a:endParaRPr lang="tr-T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3248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3248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B58BF6-41A6-4FB4-A420-832B174C29C4}" type="slidenum">
              <a:rPr lang="tr-TR"/>
              <a:pPr fontAlgn="base">
                <a:spcBef>
                  <a:spcPct val="0"/>
                </a:spcBef>
                <a:spcAft>
                  <a:spcPct val="0"/>
                </a:spcAft>
              </a:pPr>
              <a:t>89</a:t>
            </a:fld>
            <a:endParaRPr lang="tr-T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3350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3350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224FE4-B740-4453-9EF6-35ED61FDA088}" type="slidenum">
              <a:rPr lang="tr-TR"/>
              <a:pPr fontAlgn="base">
                <a:spcBef>
                  <a:spcPct val="0"/>
                </a:spcBef>
                <a:spcAft>
                  <a:spcPct val="0"/>
                </a:spcAft>
              </a:pPr>
              <a:t>91</a:t>
            </a:fld>
            <a:endParaRPr lang="tr-T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3453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3453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A3F8FC-39D2-4936-81FC-CF56872A3414}" type="slidenum">
              <a:rPr lang="tr-TR"/>
              <a:pPr fontAlgn="base">
                <a:spcBef>
                  <a:spcPct val="0"/>
                </a:spcBef>
                <a:spcAft>
                  <a:spcPct val="0"/>
                </a:spcAft>
              </a:pPr>
              <a:t>92</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7104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7104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D281FF-BF68-4F6C-856B-4009D5E36FFE}" type="slidenum">
              <a:rPr lang="tr-TR"/>
              <a:pPr fontAlgn="base">
                <a:spcBef>
                  <a:spcPct val="0"/>
                </a:spcBef>
                <a:spcAft>
                  <a:spcPct val="0"/>
                </a:spcAft>
              </a:pPr>
              <a:t>8</a:t>
            </a:fld>
            <a:endParaRPr lang="tr-T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3555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3555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FE28B3-53B3-4C73-80FD-F7C504EE5B92}" type="slidenum">
              <a:rPr lang="tr-TR"/>
              <a:pPr fontAlgn="base">
                <a:spcBef>
                  <a:spcPct val="0"/>
                </a:spcBef>
                <a:spcAft>
                  <a:spcPct val="0"/>
                </a:spcAft>
              </a:pPr>
              <a:t>94</a:t>
            </a:fld>
            <a:endParaRPr lang="tr-T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3657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365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2F556-F283-4885-891B-9CA111C896EF}" type="slidenum">
              <a:rPr lang="tr-TR"/>
              <a:pPr fontAlgn="base">
                <a:spcBef>
                  <a:spcPct val="0"/>
                </a:spcBef>
                <a:spcAft>
                  <a:spcPct val="0"/>
                </a:spcAft>
              </a:pPr>
              <a:t>95</a:t>
            </a:fld>
            <a:endParaRPr lang="tr-T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3760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3760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536711-AC9F-45F7-8996-BFF8D92F3D06}" type="slidenum">
              <a:rPr lang="tr-TR"/>
              <a:pPr fontAlgn="base">
                <a:spcBef>
                  <a:spcPct val="0"/>
                </a:spcBef>
                <a:spcAft>
                  <a:spcPct val="0"/>
                </a:spcAft>
              </a:pPr>
              <a:t>96</a:t>
            </a:fld>
            <a:endParaRPr lang="tr-T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3862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3862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1FC2EA-A6AD-4DC7-9BBC-B6B038EC6261}" type="slidenum">
              <a:rPr lang="tr-TR"/>
              <a:pPr fontAlgn="base">
                <a:spcBef>
                  <a:spcPct val="0"/>
                </a:spcBef>
                <a:spcAft>
                  <a:spcPct val="0"/>
                </a:spcAft>
              </a:pPr>
              <a:t>97</a:t>
            </a:fld>
            <a:endParaRPr lang="tr-T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3965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3965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741029-1D17-4BF2-8997-0B8EF95D3306}" type="slidenum">
              <a:rPr lang="tr-TR"/>
              <a:pPr fontAlgn="base">
                <a:spcBef>
                  <a:spcPct val="0"/>
                </a:spcBef>
                <a:spcAft>
                  <a:spcPct val="0"/>
                </a:spcAft>
              </a:pPr>
              <a:t>98</a:t>
            </a:fld>
            <a:endParaRPr lang="tr-T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4067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4067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9C46C1-214E-4F11-8892-2A91BCEAC716}" type="slidenum">
              <a:rPr lang="tr-TR"/>
              <a:pPr fontAlgn="base">
                <a:spcBef>
                  <a:spcPct val="0"/>
                </a:spcBef>
                <a:spcAft>
                  <a:spcPct val="0"/>
                </a:spcAft>
              </a:pPr>
              <a:t>99</a:t>
            </a:fld>
            <a:endParaRPr lang="tr-T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4169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4170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774C89-FC72-45B2-866C-34ECACF1DF27}" type="slidenum">
              <a:rPr lang="tr-TR"/>
              <a:pPr fontAlgn="base">
                <a:spcBef>
                  <a:spcPct val="0"/>
                </a:spcBef>
                <a:spcAft>
                  <a:spcPct val="0"/>
                </a:spcAft>
              </a:pPr>
              <a:t>100</a:t>
            </a:fld>
            <a:endParaRPr lang="tr-T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4272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4272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CEC11B-B891-4AE4-A182-38A5C9BA959B}" type="slidenum">
              <a:rPr lang="tr-TR"/>
              <a:pPr fontAlgn="base">
                <a:spcBef>
                  <a:spcPct val="0"/>
                </a:spcBef>
                <a:spcAft>
                  <a:spcPct val="0"/>
                </a:spcAft>
              </a:pPr>
              <a:t>101</a:t>
            </a:fld>
            <a:endParaRPr lang="tr-T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4374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4374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7F192C-9C89-4139-8688-76C9DC102874}" type="slidenum">
              <a:rPr lang="tr-TR"/>
              <a:pPr fontAlgn="base">
                <a:spcBef>
                  <a:spcPct val="0"/>
                </a:spcBef>
                <a:spcAft>
                  <a:spcPct val="0"/>
                </a:spcAft>
              </a:pPr>
              <a:t>102</a:t>
            </a:fld>
            <a:endParaRPr lang="tr-T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4477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4477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A2FF70-12CF-40ED-AA5B-171DC63F8F5E}" type="slidenum">
              <a:rPr lang="tr-TR"/>
              <a:pPr fontAlgn="base">
                <a:spcBef>
                  <a:spcPct val="0"/>
                </a:spcBef>
                <a:spcAft>
                  <a:spcPct val="0"/>
                </a:spcAft>
              </a:pPr>
              <a:t>103</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7206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7206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964879-64C3-42CD-967C-682E5E24C13C}" type="slidenum">
              <a:rPr lang="tr-TR"/>
              <a:pPr fontAlgn="base">
                <a:spcBef>
                  <a:spcPct val="0"/>
                </a:spcBef>
                <a:spcAft>
                  <a:spcPct val="0"/>
                </a:spcAft>
              </a:pPr>
              <a:t>9</a:t>
            </a:fld>
            <a:endParaRPr lang="tr-T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4579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4579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18AFE0-B46D-4840-AE41-9BAD72D5D525}" type="slidenum">
              <a:rPr lang="tr-TR"/>
              <a:pPr fontAlgn="base">
                <a:spcBef>
                  <a:spcPct val="0"/>
                </a:spcBef>
                <a:spcAft>
                  <a:spcPct val="0"/>
                </a:spcAft>
              </a:pPr>
              <a:t>104</a:t>
            </a:fld>
            <a:endParaRPr lang="tr-T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4681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4682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0DD17B-ECFF-46CF-B3E9-A2E0F0EF4187}" type="slidenum">
              <a:rPr lang="tr-TR"/>
              <a:pPr fontAlgn="base">
                <a:spcBef>
                  <a:spcPct val="0"/>
                </a:spcBef>
                <a:spcAft>
                  <a:spcPct val="0"/>
                </a:spcAft>
              </a:pPr>
              <a:t>105</a:t>
            </a:fld>
            <a:endParaRPr lang="tr-T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4784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4784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BC3FB8-CEC7-4FA8-A92B-0F3200A493B4}" type="slidenum">
              <a:rPr lang="tr-TR"/>
              <a:pPr fontAlgn="base">
                <a:spcBef>
                  <a:spcPct val="0"/>
                </a:spcBef>
                <a:spcAft>
                  <a:spcPct val="0"/>
                </a:spcAft>
              </a:pPr>
              <a:t>106</a:t>
            </a:fld>
            <a:endParaRPr lang="tr-T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4886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4886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3A2EDD-18B2-4468-8880-840FE5E7D9D5}" type="slidenum">
              <a:rPr lang="tr-TR"/>
              <a:pPr fontAlgn="base">
                <a:spcBef>
                  <a:spcPct val="0"/>
                </a:spcBef>
                <a:spcAft>
                  <a:spcPct val="0"/>
                </a:spcAft>
              </a:pPr>
              <a:t>107</a:t>
            </a:fld>
            <a:endParaRPr lang="tr-T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4989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4989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69526D-A7DA-4584-90BC-F99E2A5ABA05}" type="slidenum">
              <a:rPr lang="tr-TR"/>
              <a:pPr fontAlgn="base">
                <a:spcBef>
                  <a:spcPct val="0"/>
                </a:spcBef>
                <a:spcAft>
                  <a:spcPct val="0"/>
                </a:spcAft>
              </a:pPr>
              <a:t>108</a:t>
            </a:fld>
            <a:endParaRPr lang="tr-T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50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50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BDE3D9-F722-48A4-BC9C-9745C8AF5EEC}" type="slidenum">
              <a:rPr lang="tr-TR"/>
              <a:pPr fontAlgn="base">
                <a:spcBef>
                  <a:spcPct val="0"/>
                </a:spcBef>
                <a:spcAft>
                  <a:spcPct val="0"/>
                </a:spcAft>
              </a:pPr>
              <a:t>109</a:t>
            </a:fld>
            <a:endParaRPr lang="tr-T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5193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5194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A26BD7-92CD-412E-BED8-2DA1F20531EF}" type="slidenum">
              <a:rPr lang="tr-TR"/>
              <a:pPr fontAlgn="base">
                <a:spcBef>
                  <a:spcPct val="0"/>
                </a:spcBef>
                <a:spcAft>
                  <a:spcPct val="0"/>
                </a:spcAft>
              </a:pPr>
              <a:t>110</a:t>
            </a:fld>
            <a:endParaRPr lang="tr-T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5296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5296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CA6E6D-8E61-4B64-BB3E-B433D45EA52F}" type="slidenum">
              <a:rPr lang="tr-TR"/>
              <a:pPr fontAlgn="base">
                <a:spcBef>
                  <a:spcPct val="0"/>
                </a:spcBef>
                <a:spcAft>
                  <a:spcPct val="0"/>
                </a:spcAft>
              </a:pPr>
              <a:t>111</a:t>
            </a:fld>
            <a:endParaRPr lang="tr-T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5398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5398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4141B8-6570-4AA8-8A58-B96C2EC7D138}" type="slidenum">
              <a:rPr lang="tr-TR"/>
              <a:pPr fontAlgn="base">
                <a:spcBef>
                  <a:spcPct val="0"/>
                </a:spcBef>
                <a:spcAft>
                  <a:spcPct val="0"/>
                </a:spcAft>
              </a:pPr>
              <a:t>112</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7309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7309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5F9E48-985A-49FE-B952-EDFADBC18166}" type="slidenum">
              <a:rPr lang="tr-TR"/>
              <a:pPr fontAlgn="base">
                <a:spcBef>
                  <a:spcPct val="0"/>
                </a:spcBef>
                <a:spcAft>
                  <a:spcPct val="0"/>
                </a:spcAft>
              </a:pPr>
              <a:t>10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C398A67C-10EA-4820-A479-83FD0EF416A9}" type="datetime1">
              <a:rPr lang="tr-TR"/>
              <a:pPr>
                <a:defRPr/>
              </a:pPr>
              <a:t>14.06.2022</a:t>
            </a:fld>
            <a:endParaRPr lang="tr-TR" dirty="0"/>
          </a:p>
        </p:txBody>
      </p:sp>
      <p:sp>
        <p:nvSpPr>
          <p:cNvPr id="5" name="4 Altbilgi Yer Tutucusu"/>
          <p:cNvSpPr>
            <a:spLocks noGrp="1"/>
          </p:cNvSpPr>
          <p:nvPr>
            <p:ph type="ftr" sz="quarter" idx="11"/>
          </p:nvPr>
        </p:nvSpPr>
        <p:spPr/>
        <p:txBody>
          <a:bodyPr/>
          <a:lstStyle>
            <a:lvl1pPr>
              <a:defRPr/>
            </a:lvl1pPr>
          </a:lstStyle>
          <a:p>
            <a:pPr>
              <a:defRPr/>
            </a:pPr>
            <a:r>
              <a:rPr lang="tr-TR" dirty="0" smtClean="0"/>
              <a:t> </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1291CD22-A39A-446A-9A3F-946571AFD2D7}" type="slidenum">
              <a:rPr lang="tr-TR"/>
              <a:pPr>
                <a:defRPr/>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B9E9F834-2BCC-4A8E-9BF6-F60A0F252FBC}" type="datetime1">
              <a:rPr lang="tr-TR"/>
              <a:pPr>
                <a:defRPr/>
              </a:pPr>
              <a:t>14.06.2022</a:t>
            </a:fld>
            <a:endParaRPr lang="tr-TR" dirty="0"/>
          </a:p>
        </p:txBody>
      </p:sp>
      <p:sp>
        <p:nvSpPr>
          <p:cNvPr id="5" name="4 Altbilgi Yer Tutucusu"/>
          <p:cNvSpPr>
            <a:spLocks noGrp="1"/>
          </p:cNvSpPr>
          <p:nvPr>
            <p:ph type="ftr" sz="quarter" idx="11"/>
          </p:nvPr>
        </p:nvSpPr>
        <p:spPr/>
        <p:txBody>
          <a:bodyPr/>
          <a:lstStyle>
            <a:lvl1pPr>
              <a:defRPr/>
            </a:lvl1pPr>
          </a:lstStyle>
          <a:p>
            <a:pPr>
              <a:defRPr/>
            </a:pPr>
            <a:r>
              <a:rPr lang="tr-TR" dirty="0" smtClean="0"/>
              <a:t> </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A9A837D2-599E-4D40-9C90-F16F37C8689B}" type="slidenum">
              <a:rPr lang="tr-TR"/>
              <a:pPr>
                <a:defRPr/>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2632FCB-8A22-4B2A-BACD-36259BF9E196}" type="datetime1">
              <a:rPr lang="tr-TR"/>
              <a:pPr>
                <a:defRPr/>
              </a:pPr>
              <a:t>14.06.2022</a:t>
            </a:fld>
            <a:endParaRPr lang="tr-TR" dirty="0"/>
          </a:p>
        </p:txBody>
      </p:sp>
      <p:sp>
        <p:nvSpPr>
          <p:cNvPr id="5" name="4 Altbilgi Yer Tutucusu"/>
          <p:cNvSpPr>
            <a:spLocks noGrp="1"/>
          </p:cNvSpPr>
          <p:nvPr>
            <p:ph type="ftr" sz="quarter" idx="11"/>
          </p:nvPr>
        </p:nvSpPr>
        <p:spPr/>
        <p:txBody>
          <a:bodyPr/>
          <a:lstStyle>
            <a:lvl1pPr>
              <a:defRPr/>
            </a:lvl1pPr>
          </a:lstStyle>
          <a:p>
            <a:pPr>
              <a:defRPr/>
            </a:pPr>
            <a:r>
              <a:rPr lang="tr-TR" dirty="0" smtClean="0"/>
              <a:t> </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3146173A-4912-4318-ABB3-A089979F38F9}" type="slidenum">
              <a:rPr lang="tr-TR"/>
              <a:pPr>
                <a:defRPr/>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A3014AE-E5B3-4D6B-8256-382F3A2BBACF}" type="datetime1">
              <a:rPr lang="tr-TR"/>
              <a:pPr>
                <a:defRPr/>
              </a:pPr>
              <a:t>14.06.2022</a:t>
            </a:fld>
            <a:endParaRPr lang="tr-TR" dirty="0"/>
          </a:p>
        </p:txBody>
      </p:sp>
      <p:sp>
        <p:nvSpPr>
          <p:cNvPr id="5" name="4 Altbilgi Yer Tutucusu"/>
          <p:cNvSpPr>
            <a:spLocks noGrp="1"/>
          </p:cNvSpPr>
          <p:nvPr>
            <p:ph type="ftr" sz="quarter" idx="11"/>
          </p:nvPr>
        </p:nvSpPr>
        <p:spPr/>
        <p:txBody>
          <a:bodyPr/>
          <a:lstStyle>
            <a:lvl1pPr>
              <a:defRPr/>
            </a:lvl1pPr>
          </a:lstStyle>
          <a:p>
            <a:pPr>
              <a:defRPr/>
            </a:pPr>
            <a:r>
              <a:rPr lang="tr-TR" dirty="0" smtClean="0"/>
              <a:t> </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E34FA9C6-65A2-41F3-940B-3A376AFCDCF7}" type="slidenum">
              <a:rPr lang="tr-TR"/>
              <a:pPr>
                <a:defRPr/>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8705543D-9C90-4DA2-8D11-A54B32A4B801}" type="datetime1">
              <a:rPr lang="tr-TR"/>
              <a:pPr>
                <a:defRPr/>
              </a:pPr>
              <a:t>14.06.2022</a:t>
            </a:fld>
            <a:endParaRPr lang="tr-TR" dirty="0"/>
          </a:p>
        </p:txBody>
      </p:sp>
      <p:sp>
        <p:nvSpPr>
          <p:cNvPr id="5" name="4 Altbilgi Yer Tutucusu"/>
          <p:cNvSpPr>
            <a:spLocks noGrp="1"/>
          </p:cNvSpPr>
          <p:nvPr>
            <p:ph type="ftr" sz="quarter" idx="11"/>
          </p:nvPr>
        </p:nvSpPr>
        <p:spPr/>
        <p:txBody>
          <a:bodyPr/>
          <a:lstStyle>
            <a:lvl1pPr>
              <a:defRPr/>
            </a:lvl1pPr>
          </a:lstStyle>
          <a:p>
            <a:pPr>
              <a:defRPr/>
            </a:pPr>
            <a:r>
              <a:rPr lang="tr-TR" dirty="0" smtClean="0"/>
              <a:t> </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1E131011-4F4C-47CA-A9BA-945B5A4EE683}" type="slidenum">
              <a:rPr lang="tr-TR"/>
              <a:pPr>
                <a:defRPr/>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45B6079C-69E7-41E9-A375-9695C71DA644}" type="datetime1">
              <a:rPr lang="tr-TR"/>
              <a:pPr>
                <a:defRPr/>
              </a:pPr>
              <a:t>14.06.2022</a:t>
            </a:fld>
            <a:endParaRPr lang="tr-TR" dirty="0"/>
          </a:p>
        </p:txBody>
      </p:sp>
      <p:sp>
        <p:nvSpPr>
          <p:cNvPr id="6" name="4 Altbilgi Yer Tutucusu"/>
          <p:cNvSpPr>
            <a:spLocks noGrp="1"/>
          </p:cNvSpPr>
          <p:nvPr>
            <p:ph type="ftr" sz="quarter" idx="11"/>
          </p:nvPr>
        </p:nvSpPr>
        <p:spPr/>
        <p:txBody>
          <a:bodyPr/>
          <a:lstStyle>
            <a:lvl1pPr>
              <a:defRPr/>
            </a:lvl1pPr>
          </a:lstStyle>
          <a:p>
            <a:pPr>
              <a:defRPr/>
            </a:pPr>
            <a:r>
              <a:rPr lang="tr-TR" dirty="0" smtClean="0"/>
              <a:t> </a:t>
            </a:r>
            <a:endParaRPr lang="tr-TR" dirty="0"/>
          </a:p>
        </p:txBody>
      </p:sp>
      <p:sp>
        <p:nvSpPr>
          <p:cNvPr id="7" name="5 Slayt Numarası Yer Tutucusu"/>
          <p:cNvSpPr>
            <a:spLocks noGrp="1"/>
          </p:cNvSpPr>
          <p:nvPr>
            <p:ph type="sldNum" sz="quarter" idx="12"/>
          </p:nvPr>
        </p:nvSpPr>
        <p:spPr/>
        <p:txBody>
          <a:bodyPr/>
          <a:lstStyle>
            <a:lvl1pPr>
              <a:defRPr/>
            </a:lvl1pPr>
          </a:lstStyle>
          <a:p>
            <a:pPr>
              <a:defRPr/>
            </a:pPr>
            <a:fld id="{838FE799-A8F9-42B8-ACD1-E890C234B7AB}" type="slidenum">
              <a:rPr lang="tr-TR"/>
              <a:pPr>
                <a:defRPr/>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176F1A8F-F664-461C-8A58-4FEF32D33065}" type="datetime1">
              <a:rPr lang="tr-TR"/>
              <a:pPr>
                <a:defRPr/>
              </a:pPr>
              <a:t>14.06.2022</a:t>
            </a:fld>
            <a:endParaRPr lang="tr-TR" dirty="0"/>
          </a:p>
        </p:txBody>
      </p:sp>
      <p:sp>
        <p:nvSpPr>
          <p:cNvPr id="8" name="4 Altbilgi Yer Tutucusu"/>
          <p:cNvSpPr>
            <a:spLocks noGrp="1"/>
          </p:cNvSpPr>
          <p:nvPr>
            <p:ph type="ftr" sz="quarter" idx="11"/>
          </p:nvPr>
        </p:nvSpPr>
        <p:spPr/>
        <p:txBody>
          <a:bodyPr/>
          <a:lstStyle>
            <a:lvl1pPr>
              <a:defRPr/>
            </a:lvl1pPr>
          </a:lstStyle>
          <a:p>
            <a:pPr>
              <a:defRPr/>
            </a:pPr>
            <a:r>
              <a:rPr lang="tr-TR" dirty="0" smtClean="0"/>
              <a:t> </a:t>
            </a:r>
            <a:endParaRPr lang="tr-TR" dirty="0"/>
          </a:p>
        </p:txBody>
      </p:sp>
      <p:sp>
        <p:nvSpPr>
          <p:cNvPr id="9" name="5 Slayt Numarası Yer Tutucusu"/>
          <p:cNvSpPr>
            <a:spLocks noGrp="1"/>
          </p:cNvSpPr>
          <p:nvPr>
            <p:ph type="sldNum" sz="quarter" idx="12"/>
          </p:nvPr>
        </p:nvSpPr>
        <p:spPr/>
        <p:txBody>
          <a:bodyPr/>
          <a:lstStyle>
            <a:lvl1pPr>
              <a:defRPr/>
            </a:lvl1pPr>
          </a:lstStyle>
          <a:p>
            <a:pPr>
              <a:defRPr/>
            </a:pPr>
            <a:fld id="{CC3D6EA8-4221-4100-91CF-65D37092CA22}" type="slidenum">
              <a:rPr lang="tr-TR"/>
              <a:pPr>
                <a:defRPr/>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9C8ABD3E-BF12-44B2-93C4-C4553F7E1DAB}" type="datetime1">
              <a:rPr lang="tr-TR"/>
              <a:pPr>
                <a:defRPr/>
              </a:pPr>
              <a:t>14.06.2022</a:t>
            </a:fld>
            <a:endParaRPr lang="tr-TR" dirty="0"/>
          </a:p>
        </p:txBody>
      </p:sp>
      <p:sp>
        <p:nvSpPr>
          <p:cNvPr id="4" name="4 Altbilgi Yer Tutucusu"/>
          <p:cNvSpPr>
            <a:spLocks noGrp="1"/>
          </p:cNvSpPr>
          <p:nvPr>
            <p:ph type="ftr" sz="quarter" idx="11"/>
          </p:nvPr>
        </p:nvSpPr>
        <p:spPr/>
        <p:txBody>
          <a:bodyPr/>
          <a:lstStyle>
            <a:lvl1pPr>
              <a:defRPr/>
            </a:lvl1pPr>
          </a:lstStyle>
          <a:p>
            <a:pPr>
              <a:defRPr/>
            </a:pPr>
            <a:r>
              <a:rPr lang="tr-TR" dirty="0" smtClean="0"/>
              <a:t> </a:t>
            </a:r>
            <a:endParaRPr lang="tr-TR" dirty="0"/>
          </a:p>
        </p:txBody>
      </p:sp>
      <p:sp>
        <p:nvSpPr>
          <p:cNvPr id="5" name="5 Slayt Numarası Yer Tutucusu"/>
          <p:cNvSpPr>
            <a:spLocks noGrp="1"/>
          </p:cNvSpPr>
          <p:nvPr>
            <p:ph type="sldNum" sz="quarter" idx="12"/>
          </p:nvPr>
        </p:nvSpPr>
        <p:spPr/>
        <p:txBody>
          <a:bodyPr/>
          <a:lstStyle>
            <a:lvl1pPr>
              <a:defRPr/>
            </a:lvl1pPr>
          </a:lstStyle>
          <a:p>
            <a:pPr>
              <a:defRPr/>
            </a:pPr>
            <a:fld id="{8566EE55-CA17-4531-8050-FF928403C814}" type="slidenum">
              <a:rPr lang="tr-TR"/>
              <a:pPr>
                <a:defRPr/>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C79A9068-0416-4499-8693-E35527508909}" type="datetime1">
              <a:rPr lang="tr-TR"/>
              <a:pPr>
                <a:defRPr/>
              </a:pPr>
              <a:t>14.06.2022</a:t>
            </a:fld>
            <a:endParaRPr lang="tr-TR" dirty="0"/>
          </a:p>
        </p:txBody>
      </p:sp>
      <p:sp>
        <p:nvSpPr>
          <p:cNvPr id="3" name="4 Altbilgi Yer Tutucusu"/>
          <p:cNvSpPr>
            <a:spLocks noGrp="1"/>
          </p:cNvSpPr>
          <p:nvPr>
            <p:ph type="ftr" sz="quarter" idx="11"/>
          </p:nvPr>
        </p:nvSpPr>
        <p:spPr/>
        <p:txBody>
          <a:bodyPr/>
          <a:lstStyle>
            <a:lvl1pPr>
              <a:defRPr/>
            </a:lvl1pPr>
          </a:lstStyle>
          <a:p>
            <a:pPr>
              <a:defRPr/>
            </a:pPr>
            <a:r>
              <a:rPr lang="tr-TR" dirty="0" smtClean="0"/>
              <a:t> </a:t>
            </a:r>
            <a:endParaRPr lang="tr-TR" dirty="0"/>
          </a:p>
        </p:txBody>
      </p:sp>
      <p:sp>
        <p:nvSpPr>
          <p:cNvPr id="4" name="5 Slayt Numarası Yer Tutucusu"/>
          <p:cNvSpPr>
            <a:spLocks noGrp="1"/>
          </p:cNvSpPr>
          <p:nvPr>
            <p:ph type="sldNum" sz="quarter" idx="12"/>
          </p:nvPr>
        </p:nvSpPr>
        <p:spPr/>
        <p:txBody>
          <a:bodyPr/>
          <a:lstStyle>
            <a:lvl1pPr>
              <a:defRPr/>
            </a:lvl1pPr>
          </a:lstStyle>
          <a:p>
            <a:pPr>
              <a:defRPr/>
            </a:pPr>
            <a:fld id="{F21BDDDA-7B56-40E2-B3A7-72E86B8E6242}" type="slidenum">
              <a:rPr lang="tr-TR"/>
              <a:pPr>
                <a:defRPr/>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3A610991-2B23-4805-B967-B4C201160490}" type="datetime1">
              <a:rPr lang="tr-TR"/>
              <a:pPr>
                <a:defRPr/>
              </a:pPr>
              <a:t>14.06.2022</a:t>
            </a:fld>
            <a:endParaRPr lang="tr-TR" dirty="0"/>
          </a:p>
        </p:txBody>
      </p:sp>
      <p:sp>
        <p:nvSpPr>
          <p:cNvPr id="6" name="4 Altbilgi Yer Tutucusu"/>
          <p:cNvSpPr>
            <a:spLocks noGrp="1"/>
          </p:cNvSpPr>
          <p:nvPr>
            <p:ph type="ftr" sz="quarter" idx="11"/>
          </p:nvPr>
        </p:nvSpPr>
        <p:spPr/>
        <p:txBody>
          <a:bodyPr/>
          <a:lstStyle>
            <a:lvl1pPr>
              <a:defRPr/>
            </a:lvl1pPr>
          </a:lstStyle>
          <a:p>
            <a:pPr>
              <a:defRPr/>
            </a:pPr>
            <a:r>
              <a:rPr lang="tr-TR" dirty="0" smtClean="0"/>
              <a:t> </a:t>
            </a:r>
            <a:endParaRPr lang="tr-TR" dirty="0"/>
          </a:p>
        </p:txBody>
      </p:sp>
      <p:sp>
        <p:nvSpPr>
          <p:cNvPr id="7" name="5 Slayt Numarası Yer Tutucusu"/>
          <p:cNvSpPr>
            <a:spLocks noGrp="1"/>
          </p:cNvSpPr>
          <p:nvPr>
            <p:ph type="sldNum" sz="quarter" idx="12"/>
          </p:nvPr>
        </p:nvSpPr>
        <p:spPr/>
        <p:txBody>
          <a:bodyPr/>
          <a:lstStyle>
            <a:lvl1pPr>
              <a:defRPr/>
            </a:lvl1pPr>
          </a:lstStyle>
          <a:p>
            <a:pPr>
              <a:defRPr/>
            </a:pPr>
            <a:fld id="{1F9474A2-BF5E-4FB8-9BDE-7E28C0A6C575}" type="slidenum">
              <a:rPr lang="tr-TR"/>
              <a:pPr>
                <a:defRPr/>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C9ADBDF-D4E6-4DF1-96D7-E0165FAFEBF5}" type="datetime1">
              <a:rPr lang="tr-TR"/>
              <a:pPr>
                <a:defRPr/>
              </a:pPr>
              <a:t>14.06.2022</a:t>
            </a:fld>
            <a:endParaRPr lang="tr-TR" dirty="0"/>
          </a:p>
        </p:txBody>
      </p:sp>
      <p:sp>
        <p:nvSpPr>
          <p:cNvPr id="6" name="4 Altbilgi Yer Tutucusu"/>
          <p:cNvSpPr>
            <a:spLocks noGrp="1"/>
          </p:cNvSpPr>
          <p:nvPr>
            <p:ph type="ftr" sz="quarter" idx="11"/>
          </p:nvPr>
        </p:nvSpPr>
        <p:spPr/>
        <p:txBody>
          <a:bodyPr/>
          <a:lstStyle>
            <a:lvl1pPr>
              <a:defRPr/>
            </a:lvl1pPr>
          </a:lstStyle>
          <a:p>
            <a:pPr>
              <a:defRPr/>
            </a:pPr>
            <a:r>
              <a:rPr lang="tr-TR" dirty="0" smtClean="0"/>
              <a:t> </a:t>
            </a:r>
            <a:endParaRPr lang="tr-TR" dirty="0"/>
          </a:p>
        </p:txBody>
      </p:sp>
      <p:sp>
        <p:nvSpPr>
          <p:cNvPr id="7" name="5 Slayt Numarası Yer Tutucusu"/>
          <p:cNvSpPr>
            <a:spLocks noGrp="1"/>
          </p:cNvSpPr>
          <p:nvPr>
            <p:ph type="sldNum" sz="quarter" idx="12"/>
          </p:nvPr>
        </p:nvSpPr>
        <p:spPr/>
        <p:txBody>
          <a:bodyPr/>
          <a:lstStyle>
            <a:lvl1pPr>
              <a:defRPr/>
            </a:lvl1pPr>
          </a:lstStyle>
          <a:p>
            <a:pPr>
              <a:defRPr/>
            </a:pPr>
            <a:fld id="{E6CC4FE1-4DC3-4A26-8EA0-67C7A30672A1}" type="slidenum">
              <a:rPr lang="tr-TR"/>
              <a:pPr>
                <a:defRPr/>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8820501-6190-4D82-8DDA-B6554EBB2C25}" type="datetime1">
              <a:rPr lang="tr-TR"/>
              <a:pPr>
                <a:defRPr/>
              </a:pPr>
              <a:t>14.06.2022</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a:defRPr/>
            </a:pPr>
            <a:r>
              <a:rPr lang="tr-TR" dirty="0" smtClean="0"/>
              <a:t> </a:t>
            </a: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95E2681-602C-42AE-B906-9231EB8EBEEE}" type="slidenum">
              <a:rPr lang="tr-TR"/>
              <a:pPr>
                <a:defRP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Verdana" pitchFamily="34" charset="0"/>
        </a:defRPr>
      </a:lvl2pPr>
      <a:lvl3pPr algn="ctr" rtl="0" fontAlgn="base">
        <a:spcBef>
          <a:spcPct val="0"/>
        </a:spcBef>
        <a:spcAft>
          <a:spcPct val="0"/>
        </a:spcAft>
        <a:defRPr sz="4400">
          <a:solidFill>
            <a:schemeClr val="tx1"/>
          </a:solidFill>
          <a:latin typeface="Verdana" pitchFamily="34" charset="0"/>
        </a:defRPr>
      </a:lvl3pPr>
      <a:lvl4pPr algn="ctr" rtl="0" fontAlgn="base">
        <a:spcBef>
          <a:spcPct val="0"/>
        </a:spcBef>
        <a:spcAft>
          <a:spcPct val="0"/>
        </a:spcAft>
        <a:defRPr sz="4400">
          <a:solidFill>
            <a:schemeClr val="tx1"/>
          </a:solidFill>
          <a:latin typeface="Verdana" pitchFamily="34" charset="0"/>
        </a:defRPr>
      </a:lvl4pPr>
      <a:lvl5pPr algn="ctr" rtl="0" fontAlgn="base">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Başlık"/>
          <p:cNvSpPr>
            <a:spLocks noGrp="1"/>
          </p:cNvSpPr>
          <p:nvPr>
            <p:ph type="title"/>
          </p:nvPr>
        </p:nvSpPr>
        <p:spPr>
          <a:xfrm>
            <a:off x="468313" y="765175"/>
            <a:ext cx="8229600" cy="1143000"/>
          </a:xfrm>
        </p:spPr>
        <p:txBody>
          <a:bodyPr/>
          <a:lstStyle/>
          <a:p>
            <a:r>
              <a:rPr lang="tr-TR" sz="2400" b="1" smtClean="0">
                <a:ea typeface="Verdana" pitchFamily="34" charset="0"/>
                <a:cs typeface="Verdana" pitchFamily="34" charset="0"/>
              </a:rPr>
              <a:t>KİŞİSEL KORUYUCU DONANIMLAR (KKD)</a:t>
            </a:r>
            <a:endParaRPr lang="tr-TR" sz="2400" smtClean="0">
              <a:ea typeface="Verdana" pitchFamily="34" charset="0"/>
              <a:cs typeface="Verdana" pitchFamily="34" charset="0"/>
            </a:endParaRPr>
          </a:p>
        </p:txBody>
      </p:sp>
      <p:sp>
        <p:nvSpPr>
          <p:cNvPr id="2051" name="7 İçerik Yer Tutucusu"/>
          <p:cNvSpPr>
            <a:spLocks noGrp="1"/>
          </p:cNvSpPr>
          <p:nvPr>
            <p:ph idx="1"/>
          </p:nvPr>
        </p:nvSpPr>
        <p:spPr/>
        <p:txBody>
          <a:bodyPr/>
          <a:lstStyle/>
          <a:p>
            <a:pPr algn="ctr">
              <a:buFont typeface="Arial" charset="0"/>
              <a:buNone/>
            </a:pPr>
            <a:endParaRPr lang="tr-TR" sz="2400" b="1" dirty="0" smtClean="0">
              <a:ea typeface="Verdana" pitchFamily="34" charset="0"/>
              <a:cs typeface="Verdana" pitchFamily="34" charset="0"/>
            </a:endParaRPr>
          </a:p>
          <a:p>
            <a:pPr algn="ctr">
              <a:buFont typeface="Arial" charset="0"/>
              <a:buNone/>
            </a:pPr>
            <a:endParaRPr lang="tr-TR" sz="2400" b="1" dirty="0" smtClean="0">
              <a:ea typeface="Verdana" pitchFamily="34" charset="0"/>
              <a:cs typeface="Verdana" pitchFamily="34" charset="0"/>
            </a:endParaRPr>
          </a:p>
          <a:p>
            <a:pPr algn="ctr">
              <a:buFont typeface="Arial" charset="0"/>
              <a:buNone/>
            </a:pPr>
            <a:r>
              <a:rPr lang="tr-TR" sz="2400" b="1" dirty="0" smtClean="0">
                <a:ea typeface="Verdana" pitchFamily="34" charset="0"/>
                <a:cs typeface="Verdana" pitchFamily="34" charset="0"/>
              </a:rPr>
              <a:t>Amaç</a:t>
            </a:r>
          </a:p>
          <a:p>
            <a:r>
              <a:rPr lang="tr-TR" sz="2400" dirty="0" smtClean="0">
                <a:ea typeface="Verdana" pitchFamily="34" charset="0"/>
                <a:cs typeface="Verdana" pitchFamily="34" charset="0"/>
              </a:rPr>
              <a:t>Çalışanların kullanması gereken </a:t>
            </a:r>
            <a:r>
              <a:rPr lang="tr-TR" sz="2400" dirty="0" err="1" smtClean="0">
                <a:ea typeface="Verdana" pitchFamily="34" charset="0"/>
                <a:cs typeface="Verdana" pitchFamily="34" charset="0"/>
              </a:rPr>
              <a:t>KKD’lerin</a:t>
            </a:r>
            <a:r>
              <a:rPr lang="tr-TR" sz="2400" dirty="0" smtClean="0">
                <a:ea typeface="Verdana" pitchFamily="34" charset="0"/>
                <a:cs typeface="Verdana" pitchFamily="34" charset="0"/>
              </a:rPr>
              <a:t> özellikleri, kullanım yerleri, kullanımı, gözetim ve denetimi konularında bilgi edinmek.</a:t>
            </a:r>
          </a:p>
          <a:p>
            <a:pPr>
              <a:buFont typeface="Arial" charset="0"/>
              <a:buNone/>
            </a:pPr>
            <a:endParaRPr lang="tr-TR" sz="2400" dirty="0" smtClean="0">
              <a:ea typeface="Verdana" pitchFamily="34" charset="0"/>
              <a:cs typeface="Verdana" pitchFamily="34" charset="0"/>
            </a:endParaRPr>
          </a:p>
        </p:txBody>
      </p:sp>
      <p:sp>
        <p:nvSpPr>
          <p:cNvPr id="5" name="4 Altbilgi Yer Tutucusu"/>
          <p:cNvSpPr>
            <a:spLocks noGrp="1"/>
          </p:cNvSpPr>
          <p:nvPr>
            <p:ph type="ftr" sz="quarter" idx="11"/>
          </p:nvPr>
        </p:nvSpPr>
        <p:spPr>
          <a:xfrm>
            <a:off x="1042988" y="6356350"/>
            <a:ext cx="6842125"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r>
              <a:rPr lang="tr-TR" dirty="0">
                <a:ea typeface="Verdana" pitchFamily="34" charset="0"/>
                <a:cs typeface="Verdana" pitchFamily="34" charset="0"/>
              </a:rPr>
              <a:t>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6 Başlık"/>
          <p:cNvSpPr>
            <a:spLocks noGrp="1"/>
          </p:cNvSpPr>
          <p:nvPr>
            <p:ph type="title"/>
          </p:nvPr>
        </p:nvSpPr>
        <p:spPr/>
        <p:txBody>
          <a:bodyPr/>
          <a:lstStyle/>
          <a:p>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b="1" smtClean="0">
                <a:ea typeface="Times New Roman" pitchFamily="18" charset="0"/>
                <a:cs typeface="Arial" charset="0"/>
              </a:rPr>
              <a:t>Kişisel Koruyucu Donanımlar (KKD)</a:t>
            </a:r>
            <a:r>
              <a:rPr lang="tr-TR" sz="2400" smtClean="0">
                <a:latin typeface="Arial" charset="0"/>
                <a:cs typeface="Arial" charset="0"/>
              </a:rPr>
              <a:t/>
            </a:r>
            <a:br>
              <a:rPr lang="tr-TR" sz="2400" smtClean="0">
                <a:latin typeface="Arial" charset="0"/>
                <a:cs typeface="Arial" charset="0"/>
              </a:rPr>
            </a:br>
            <a:endParaRPr lang="tr-TR" sz="2400" smtClean="0">
              <a:ea typeface="Verdana" pitchFamily="34" charset="0"/>
              <a:cs typeface="Verdana" pitchFamily="34" charset="0"/>
            </a:endParaRPr>
          </a:p>
        </p:txBody>
      </p:sp>
      <p:sp>
        <p:nvSpPr>
          <p:cNvPr id="11267" name="7 İçerik Yer Tutucusu"/>
          <p:cNvSpPr>
            <a:spLocks noGrp="1"/>
          </p:cNvSpPr>
          <p:nvPr>
            <p:ph idx="1"/>
          </p:nvPr>
        </p:nvSpPr>
        <p:spPr/>
        <p:txBody>
          <a:bodyPr/>
          <a:lstStyle/>
          <a:p>
            <a:endParaRPr lang="tr-TR" sz="2400" smtClean="0">
              <a:ea typeface="Verdana" pitchFamily="34" charset="0"/>
              <a:cs typeface="Verdana" pitchFamily="34" charset="0"/>
            </a:endParaRPr>
          </a:p>
          <a:p>
            <a:r>
              <a:rPr lang="tr-TR" sz="2400" smtClean="0"/>
              <a:t>Kişisel koruyucu donanımlar, kişiyi çalıştığı işin zararlarından koruyabilecek, zararlı etkileri en aza indirebilecek özellikte olmalıdır.</a:t>
            </a:r>
          </a:p>
          <a:p>
            <a:pPr>
              <a:buFont typeface="Arial" charset="0"/>
              <a:buNone/>
            </a:pPr>
            <a:endParaRPr lang="tr-TR" sz="2400" smtClean="0"/>
          </a:p>
          <a:p>
            <a:r>
              <a:rPr lang="tr-TR" sz="2400" smtClean="0"/>
              <a:t>Kişisel koruyucu donanımlarının tasarımında dikkat edilmesi gereken hususların başında ergonomi (kişisel koruyucunun vücutta fazladan ağırlık yapmaması, </a:t>
            </a:r>
            <a:r>
              <a:rPr lang="tr-TR" sz="2400" b="1" smtClean="0"/>
              <a:t>uzuvlara rahatsızlık vermemesi</a:t>
            </a:r>
            <a:r>
              <a:rPr lang="tr-TR" sz="2400" smtClean="0"/>
              <a:t>) gelir.</a:t>
            </a: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742BDB27-ACB2-4E01-B286-D8A9E112FA95}" type="slidenum">
              <a:rPr lang="tr-TR"/>
              <a:pPr>
                <a:defRPr/>
              </a:pPr>
              <a:t>10</a:t>
            </a:fld>
            <a:endParaRPr lang="tr-TR"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6 Başlık"/>
          <p:cNvSpPr>
            <a:spLocks noGrp="1"/>
          </p:cNvSpPr>
          <p:nvPr>
            <p:ph type="title"/>
          </p:nvPr>
        </p:nvSpPr>
        <p:spPr/>
        <p:txBody>
          <a:bodyPr/>
          <a:lstStyle/>
          <a:p>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103427" name="7 İçerik Yer Tutucusu"/>
          <p:cNvSpPr>
            <a:spLocks noGrp="1"/>
          </p:cNvSpPr>
          <p:nvPr>
            <p:ph idx="1"/>
          </p:nvPr>
        </p:nvSpPr>
        <p:spPr/>
        <p:txBody>
          <a:bodyPr/>
          <a:lstStyle/>
          <a:p>
            <a:pPr>
              <a:buFont typeface="Arial" charset="0"/>
              <a:buNone/>
            </a:pPr>
            <a:r>
              <a:rPr lang="tr-TR" sz="2400" smtClean="0">
                <a:ea typeface="Verdana" pitchFamily="34" charset="0"/>
                <a:cs typeface="Verdana" pitchFamily="34" charset="0"/>
              </a:rPr>
              <a:t>	</a:t>
            </a:r>
          </a:p>
          <a:p>
            <a:pPr>
              <a:buFont typeface="Arial" charset="0"/>
              <a:buNone/>
            </a:pPr>
            <a:endParaRPr lang="tr-TR" sz="2400" smtClean="0">
              <a:ea typeface="Verdana" pitchFamily="34" charset="0"/>
              <a:cs typeface="Verdana" pitchFamily="34" charset="0"/>
            </a:endParaRPr>
          </a:p>
          <a:p>
            <a:pPr>
              <a:buFont typeface="Arial" charset="0"/>
              <a:buNone/>
            </a:pPr>
            <a:r>
              <a:rPr lang="tr-TR" sz="2400" smtClean="0">
                <a:ea typeface="Verdana" pitchFamily="34" charset="0"/>
                <a:cs typeface="Verdana" pitchFamily="34" charset="0"/>
              </a:rPr>
              <a:t>	Bazen özel tip ayakkabılara da ihtiyaç vardır. Metal pençeli ayakkabılar, özelikle inşaat işlerinde çalışanlar için önemlidir. </a:t>
            </a:r>
            <a:r>
              <a:rPr lang="tr-TR" sz="2400" b="1" smtClean="0">
                <a:ea typeface="Verdana" pitchFamily="34" charset="0"/>
                <a:cs typeface="Verdana" pitchFamily="34" charset="0"/>
              </a:rPr>
              <a:t>Patlayıcı</a:t>
            </a:r>
            <a:r>
              <a:rPr lang="tr-TR" sz="2400" smtClean="0">
                <a:ea typeface="Verdana" pitchFamily="34" charset="0"/>
                <a:cs typeface="Verdana" pitchFamily="34" charset="0"/>
              </a:rPr>
              <a:t> madde fabrika çalışanlarına </a:t>
            </a:r>
            <a:r>
              <a:rPr lang="tr-TR" sz="2400" b="1" smtClean="0">
                <a:ea typeface="Verdana" pitchFamily="34" charset="0"/>
                <a:cs typeface="Verdana" pitchFamily="34" charset="0"/>
              </a:rPr>
              <a:t>kıvılcım çıkarmayan ayakkabı</a:t>
            </a:r>
            <a:r>
              <a:rPr lang="tr-TR" sz="2400" smtClean="0">
                <a:ea typeface="Verdana" pitchFamily="34" charset="0"/>
                <a:cs typeface="Verdana" pitchFamily="34" charset="0"/>
              </a:rPr>
              <a:t> verilmelidir. Özellikle elektrikçiler akım geçirmeyen tip ayakkabı giymelidir. Ayakkabılarda demir çivi bulunmamalıdır.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5119519F-3C3E-4FBE-A291-FA13E73BFEFB}" type="slidenum">
              <a:rPr lang="tr-TR"/>
              <a:pPr>
                <a:defRPr/>
              </a:pPr>
              <a:t>100</a:t>
            </a:fld>
            <a:endParaRPr lang="tr-T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6 Başlık"/>
          <p:cNvSpPr>
            <a:spLocks noGrp="1"/>
          </p:cNvSpPr>
          <p:nvPr>
            <p:ph type="title"/>
          </p:nvPr>
        </p:nvSpPr>
        <p:spPr/>
        <p:txBody>
          <a:bodyPr/>
          <a:lstStyle/>
          <a:p>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104451" name="7 İçerik Yer Tutucusu"/>
          <p:cNvSpPr>
            <a:spLocks noGrp="1"/>
          </p:cNvSpPr>
          <p:nvPr>
            <p:ph idx="1"/>
          </p:nvPr>
        </p:nvSpPr>
        <p:spPr/>
        <p:txBody>
          <a:bodyPr/>
          <a:lstStyle/>
          <a:p>
            <a:pPr>
              <a:buFont typeface="Arial" charset="0"/>
              <a:buNone/>
            </a:pPr>
            <a:r>
              <a:rPr lang="tr-TR" sz="2400" smtClean="0">
                <a:ea typeface="Verdana" pitchFamily="34" charset="0"/>
                <a:cs typeface="Verdana" pitchFamily="34" charset="0"/>
              </a:rPr>
              <a:t>	</a:t>
            </a:r>
          </a:p>
          <a:p>
            <a:pPr>
              <a:buFont typeface="Arial" charset="0"/>
              <a:buNone/>
            </a:pPr>
            <a:r>
              <a:rPr lang="tr-TR" sz="2400" smtClean="0">
                <a:ea typeface="Verdana" pitchFamily="34" charset="0"/>
                <a:cs typeface="Verdana" pitchFamily="34" charset="0"/>
              </a:rPr>
              <a:t>	Koruyucu ayakkabılar, darbe tesirini azaltmak üzere, </a:t>
            </a:r>
            <a:r>
              <a:rPr lang="tr-TR" sz="2400" b="1" smtClean="0">
                <a:ea typeface="Verdana" pitchFamily="34" charset="0"/>
                <a:cs typeface="Verdana" pitchFamily="34" charset="0"/>
              </a:rPr>
              <a:t>ayak parmaklarını koruyabilecek</a:t>
            </a:r>
            <a:r>
              <a:rPr lang="tr-TR" sz="2400" smtClean="0">
                <a:ea typeface="Verdana" pitchFamily="34" charset="0"/>
                <a:cs typeface="Verdana" pitchFamily="34" charset="0"/>
              </a:rPr>
              <a:t> nitelik gösteren metalden faydalanmak suretiyle imal edilir. Özel maksatla kullanılmakta olan koruyucu ayakkabıların yağlara, sulara karşı emme özelliği olmamasına, elektrik iletkenliği bulunmamasına ve kaymaları önleyici nitelikte olmasına özen gösterilir (Şekil 7).</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B2E14652-410B-4033-A384-8CC51F69C0E8}" type="slidenum">
              <a:rPr lang="tr-TR"/>
              <a:pPr>
                <a:defRPr/>
              </a:pPr>
              <a:t>101</a:t>
            </a:fld>
            <a:endParaRPr lang="tr-TR"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6 Başlık"/>
          <p:cNvSpPr>
            <a:spLocks noGrp="1"/>
          </p:cNvSpPr>
          <p:nvPr>
            <p:ph type="title"/>
          </p:nvPr>
        </p:nvSpPr>
        <p:spPr/>
        <p:txBody>
          <a:bodyPr/>
          <a:lstStyle/>
          <a:p>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105475" name="7 İçerik Yer Tutucusu"/>
          <p:cNvSpPr>
            <a:spLocks noGrp="1"/>
          </p:cNvSpPr>
          <p:nvPr>
            <p:ph idx="1"/>
          </p:nvPr>
        </p:nvSpPr>
        <p:spPr/>
        <p:txBody>
          <a:bodyPr/>
          <a:lstStyle/>
          <a:p>
            <a:endParaRPr lang="tr-TR" sz="2400" smtClean="0">
              <a:ea typeface="Verdana" pitchFamily="34" charset="0"/>
              <a:cs typeface="Verdana" pitchFamily="34" charset="0"/>
            </a:endParaRPr>
          </a:p>
          <a:p>
            <a:pPr>
              <a:buFont typeface="Arial" charset="0"/>
              <a:buNone/>
            </a:pPr>
            <a:r>
              <a:rPr lang="tr-TR" sz="2400" smtClean="0">
                <a:ea typeface="Verdana" pitchFamily="34" charset="0"/>
                <a:cs typeface="Verdana" pitchFamily="34" charset="0"/>
              </a:rPr>
              <a:t>	Potin tipi koruyucu ayakkabılar, çalışılan yerin icabı olarak, ayakkabı içerisine eritilmiş metal girmesi mümkün olan işyerlerinde kullanılır. Ayrıca bol ayakkabılar, tehlike anında ani hareket gerektiği zaman kullanışlı olmamaktadır.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51E38128-C346-4D01-8913-DC6F725AF5F5}" type="slidenum">
              <a:rPr lang="tr-TR"/>
              <a:pPr>
                <a:defRPr/>
              </a:pPr>
              <a:t>102</a:t>
            </a:fld>
            <a:endParaRPr lang="tr-TR"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6 Başlık"/>
          <p:cNvSpPr>
            <a:spLocks noGrp="1"/>
          </p:cNvSpPr>
          <p:nvPr>
            <p:ph type="title"/>
          </p:nvPr>
        </p:nvSpPr>
        <p:spPr/>
        <p:txBody>
          <a:bodyPr/>
          <a:lstStyle/>
          <a:p>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106499" name="7 İçerik Yer Tutucusu"/>
          <p:cNvSpPr>
            <a:spLocks noGrp="1"/>
          </p:cNvSpPr>
          <p:nvPr>
            <p:ph idx="1"/>
          </p:nvPr>
        </p:nvSpPr>
        <p:spPr/>
        <p:txBody>
          <a:bodyPr/>
          <a:lstStyle/>
          <a:p>
            <a:endParaRPr lang="tr-TR" sz="2400" smtClean="0">
              <a:ea typeface="Verdana" pitchFamily="34" charset="0"/>
              <a:cs typeface="Verdana" pitchFamily="34" charset="0"/>
            </a:endParaRPr>
          </a:p>
          <a:p>
            <a:pPr>
              <a:buFont typeface="Arial" charset="0"/>
              <a:buNone/>
            </a:pPr>
            <a:r>
              <a:rPr lang="tr-TR" sz="2400" smtClean="0">
                <a:ea typeface="Verdana" pitchFamily="34" charset="0"/>
                <a:cs typeface="Verdana" pitchFamily="34" charset="0"/>
              </a:rPr>
              <a:t>	Ayak koruyucuları, yalnızca ayak parmaklarını korumak üzere ve ayakkabının burun kısmı üzerine gelecek şekilde yapılmıştır. Genellikle ayak parmaklarını korumak üzere özel koruyucuları bulunan çizmeler kauçuktan yapılır.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258256B3-1C20-4767-BD70-CA642EFED929}" type="slidenum">
              <a:rPr lang="tr-TR"/>
              <a:pPr>
                <a:defRPr/>
              </a:pPr>
              <a:t>103</a:t>
            </a:fld>
            <a:endParaRPr lang="tr-TR"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6 Başlık"/>
          <p:cNvSpPr>
            <a:spLocks noGrp="1"/>
          </p:cNvSpPr>
          <p:nvPr>
            <p:ph type="title"/>
          </p:nvPr>
        </p:nvSpPr>
        <p:spPr/>
        <p:txBody>
          <a:bodyPr/>
          <a:lstStyle/>
          <a:p>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107523" name="7 İçerik Yer Tutucusu"/>
          <p:cNvSpPr>
            <a:spLocks noGrp="1"/>
          </p:cNvSpPr>
          <p:nvPr>
            <p:ph idx="1"/>
          </p:nvPr>
        </p:nvSpPr>
        <p:spPr/>
        <p:txBody>
          <a:bodyPr/>
          <a:lstStyle/>
          <a:p>
            <a:pPr>
              <a:buFont typeface="Arial" charset="0"/>
              <a:buNone/>
            </a:pPr>
            <a:r>
              <a:rPr lang="tr-TR" sz="2400" smtClean="0">
                <a:ea typeface="Verdana" pitchFamily="34" charset="0"/>
                <a:cs typeface="Verdana" pitchFamily="34" charset="0"/>
              </a:rPr>
              <a:t>	Fabrika içinde terlik, tokyo, sandalet ve takunya giymek tehlikelidir.</a:t>
            </a:r>
          </a:p>
          <a:p>
            <a:pPr>
              <a:buFont typeface="Arial" charset="0"/>
              <a:buNone/>
            </a:pPr>
            <a:endParaRPr lang="tr-TR" sz="2400" smtClean="0">
              <a:ea typeface="Verdana" pitchFamily="34" charset="0"/>
              <a:cs typeface="Verdana" pitchFamily="34" charset="0"/>
            </a:endParaRPr>
          </a:p>
          <a:p>
            <a:pPr>
              <a:buFont typeface="Arial" charset="0"/>
              <a:buNone/>
            </a:pPr>
            <a:r>
              <a:rPr lang="tr-TR" sz="2400" smtClean="0">
                <a:ea typeface="Verdana" pitchFamily="34" charset="0"/>
                <a:cs typeface="Verdana" pitchFamily="34" charset="0"/>
              </a:rPr>
              <a:t>	Bazı iş kollarında kol ve bacaklar korunması için de güvenlik önlemleri alınır. Bu maksatla dizlik, tozluk, kolluk kullanılmalıdır.</a:t>
            </a:r>
          </a:p>
          <a:p>
            <a:pPr>
              <a:buFont typeface="Arial" charset="0"/>
              <a:buNone/>
            </a:pPr>
            <a:r>
              <a:rPr lang="tr-TR" sz="2400" smtClean="0">
                <a:ea typeface="Verdana" pitchFamily="34" charset="0"/>
                <a:cs typeface="Verdana" pitchFamily="34" charset="0"/>
              </a:rPr>
              <a:t>	</a:t>
            </a:r>
          </a:p>
          <a:p>
            <a:pPr>
              <a:buFont typeface="Arial" charset="0"/>
              <a:buNone/>
            </a:pPr>
            <a:r>
              <a:rPr lang="tr-TR" sz="2400" smtClean="0">
                <a:ea typeface="Verdana" pitchFamily="34" charset="0"/>
                <a:cs typeface="Verdana" pitchFamily="34" charset="0"/>
              </a:rPr>
              <a:t>	Çok yıpranmış bot ve ayakkabıları giymek tehlikelidir. </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3DAF2607-5C0D-48EB-8D7F-F3288154F3D6}" type="slidenum">
              <a:rPr lang="tr-TR"/>
              <a:pPr>
                <a:defRPr/>
              </a:pPr>
              <a:t>104</a:t>
            </a:fld>
            <a:endParaRPr lang="tr-TR"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6 Başlık"/>
          <p:cNvSpPr>
            <a:spLocks noGrp="1"/>
          </p:cNvSpPr>
          <p:nvPr>
            <p:ph type="title"/>
          </p:nvPr>
        </p:nvSpPr>
        <p:spPr/>
        <p:txBody>
          <a:bodyPr/>
          <a:lstStyle/>
          <a:p>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108547" name="7 İçerik Yer Tutucusu"/>
          <p:cNvSpPr>
            <a:spLocks noGrp="1"/>
          </p:cNvSpPr>
          <p:nvPr>
            <p:ph idx="1"/>
          </p:nvPr>
        </p:nvSpPr>
        <p:spPr/>
        <p:txBody>
          <a:bodyPr/>
          <a:lstStyle/>
          <a:p>
            <a:pPr>
              <a:buFont typeface="Arial" charset="0"/>
              <a:buNone/>
            </a:pPr>
            <a:r>
              <a:rPr lang="tr-TR" sz="2400" smtClean="0">
                <a:ea typeface="Verdana" pitchFamily="34" charset="0"/>
                <a:cs typeface="Verdana" pitchFamily="34" charset="0"/>
              </a:rPr>
              <a:t>	Bazı iş kollarında kol ve bacaklar korunması için de güvenlik önlemleri alınır. Bu maksatla dizlik, tozluk, kolluk kullanılmalıdır.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b="1" smtClean="0">
                <a:ea typeface="Verdana" pitchFamily="34" charset="0"/>
                <a:cs typeface="Verdana" pitchFamily="34" charset="0"/>
              </a:rPr>
              <a:t>Şekil 7.</a:t>
            </a:r>
            <a:r>
              <a:rPr lang="tr-TR" sz="2400" smtClean="0">
                <a:ea typeface="Verdana" pitchFamily="34" charset="0"/>
                <a:cs typeface="Verdana" pitchFamily="34" charset="0"/>
              </a:rPr>
              <a:t> Koruyucu ayakkabılar</a:t>
            </a: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16EFDE30-6815-44E2-87F5-E7AA05E50206}" type="slidenum">
              <a:rPr lang="tr-TR"/>
              <a:pPr>
                <a:defRPr/>
              </a:pPr>
              <a:t>105</a:t>
            </a:fld>
            <a:endParaRPr lang="tr-TR" dirty="0"/>
          </a:p>
        </p:txBody>
      </p:sp>
      <p:pic>
        <p:nvPicPr>
          <p:cNvPr id="108550" name="Resim 1"/>
          <p:cNvPicPr>
            <a:picLocks noChangeAspect="1" noChangeArrowheads="1"/>
          </p:cNvPicPr>
          <p:nvPr/>
        </p:nvPicPr>
        <p:blipFill>
          <a:blip r:embed="rId3" cstate="print">
            <a:lum contrast="10000"/>
          </a:blip>
          <a:srcRect/>
          <a:stretch>
            <a:fillRect/>
          </a:stretch>
        </p:blipFill>
        <p:spPr bwMode="auto">
          <a:xfrm>
            <a:off x="755650" y="2781300"/>
            <a:ext cx="1244600" cy="2236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6 Başlık"/>
          <p:cNvSpPr>
            <a:spLocks noGrp="1"/>
          </p:cNvSpPr>
          <p:nvPr>
            <p:ph type="title"/>
          </p:nvPr>
        </p:nvSpPr>
        <p:spPr/>
        <p:txBody>
          <a:bodyPr/>
          <a:lstStyle/>
          <a:p>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109571" name="7 İçerik Yer Tutucusu"/>
          <p:cNvSpPr>
            <a:spLocks noGrp="1"/>
          </p:cNvSpPr>
          <p:nvPr>
            <p:ph idx="1"/>
          </p:nvPr>
        </p:nvSpPr>
        <p:spPr/>
        <p:txBody>
          <a:bodyPr/>
          <a:lstStyle/>
          <a:p>
            <a:pPr>
              <a:buFont typeface="Arial" charset="0"/>
              <a:buNone/>
            </a:pPr>
            <a:r>
              <a:rPr lang="tr-TR" sz="2400" b="1" smtClean="0">
                <a:ea typeface="Verdana" pitchFamily="34" charset="0"/>
                <a:cs typeface="Verdana" pitchFamily="34" charset="0"/>
              </a:rPr>
              <a:t>f) İş Elbiseleri</a:t>
            </a:r>
            <a:endParaRPr lang="tr-TR" sz="2400" smtClean="0">
              <a:ea typeface="Verdana" pitchFamily="34" charset="0"/>
              <a:cs typeface="Verdana" pitchFamily="34" charset="0"/>
            </a:endParaRPr>
          </a:p>
          <a:p>
            <a:r>
              <a:rPr lang="tr-TR" sz="2400" smtClean="0">
                <a:ea typeface="Verdana" pitchFamily="34" charset="0"/>
                <a:cs typeface="Verdana" pitchFamily="34" charset="0"/>
              </a:rPr>
              <a:t>İş görenler çalışırken çeşitli tehlikelerle karşılaşırlar. Sonucu yanma ya da zedelenmeyle bitebilecek tehlikeli iş kollarında çalışan iş görenler, çalıştığı işin özelliğine uygun elbise giymek zorundadır. Tulum, yağmurluk, önlük (kaynakçı, röntgen gözlüğü v.b), tozluk (kaynakçı) ve yelek gibi iş elbiseleri kumaş olabildiği gibi asbest, deri veya meşin de olabilir (Şekil 8).</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0F871840-4959-484C-BA4C-EE0D77832171}" type="slidenum">
              <a:rPr lang="tr-TR"/>
              <a:pPr>
                <a:defRPr/>
              </a:pPr>
              <a:t>106</a:t>
            </a:fld>
            <a:endParaRPr lang="tr-TR"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6 Başlık"/>
          <p:cNvSpPr>
            <a:spLocks noGrp="1"/>
          </p:cNvSpPr>
          <p:nvPr>
            <p:ph type="title"/>
          </p:nvPr>
        </p:nvSpPr>
        <p:spPr/>
        <p:txBody>
          <a:bodyPr/>
          <a:lstStyle/>
          <a:p>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110595" name="7 İçerik Yer Tutucusu"/>
          <p:cNvSpPr>
            <a:spLocks noGrp="1"/>
          </p:cNvSpPr>
          <p:nvPr>
            <p:ph idx="1"/>
          </p:nvPr>
        </p:nvSpPr>
        <p:spPr/>
        <p:txBody>
          <a:bodyPr/>
          <a:lstStyle/>
          <a:p>
            <a:endParaRPr lang="tr-TR" sz="2400" smtClean="0">
              <a:ea typeface="Verdana" pitchFamily="34" charset="0"/>
              <a:cs typeface="Verdana" pitchFamily="34" charset="0"/>
            </a:endParaRPr>
          </a:p>
          <a:p>
            <a:pPr>
              <a:buFont typeface="Arial" charset="0"/>
              <a:buNone/>
            </a:pPr>
            <a:r>
              <a:rPr lang="tr-TR" sz="2400" b="1" smtClean="0"/>
              <a:t>Şekil 8.</a:t>
            </a:r>
            <a:r>
              <a:rPr lang="tr-TR" sz="2400" smtClean="0"/>
              <a:t> İş elbiseleri çalışılan işe uygun seçilmeli</a:t>
            </a:r>
          </a:p>
          <a:p>
            <a:pPr>
              <a:buFont typeface="Arial" charset="0"/>
              <a:buNone/>
            </a:pPr>
            <a:r>
              <a:rPr lang="tr-TR" sz="2400" smtClean="0"/>
              <a:t>	Endüstriyel kuruluşlarda iş elbiseleri seçiminde ve kullanımında aşağıdaki hususlara dikkat edilmelidir:</a:t>
            </a:r>
          </a:p>
          <a:p>
            <a:pPr>
              <a:buFont typeface="Wingdings" pitchFamily="2" charset="2"/>
              <a:buChar char="Ø"/>
            </a:pPr>
            <a:r>
              <a:rPr lang="tr-TR" sz="2400" smtClean="0"/>
              <a:t>Yapılacak işte beklenen tehlikeleri en aza indirecek şekilde seçilmelidir,</a:t>
            </a:r>
          </a:p>
          <a:p>
            <a:pPr>
              <a:buFont typeface="Wingdings" pitchFamily="2" charset="2"/>
              <a:buChar char="Ø"/>
            </a:pPr>
            <a:r>
              <a:rPr lang="tr-TR" sz="2400" smtClean="0"/>
              <a:t>İş elbisesi kullanışlı olmalı ve bedene iyi oturmalıdır. Tehlike oluşturmayacak biçimde uzantılı kısımları, geniş parçaları vb. bulunmamalı,</a:t>
            </a:r>
          </a:p>
          <a:p>
            <a:pPr>
              <a:buFont typeface="Arial" charset="0"/>
              <a:buNone/>
            </a:pPr>
            <a:endParaRPr lang="tr-TR" sz="2400" smtClean="0"/>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37EDE92C-D431-4833-BC4F-C80C1D93E395}" type="slidenum">
              <a:rPr lang="tr-TR"/>
              <a:pPr>
                <a:defRPr/>
              </a:pPr>
              <a:t>107</a:t>
            </a:fld>
            <a:endParaRPr lang="tr-TR" dirty="0"/>
          </a:p>
        </p:txBody>
      </p:sp>
      <p:pic>
        <p:nvPicPr>
          <p:cNvPr id="110598" name="Resim 7" descr="Controlling Hazards_10"/>
          <p:cNvPicPr>
            <a:picLocks noChangeAspect="1" noChangeArrowheads="1"/>
          </p:cNvPicPr>
          <p:nvPr/>
        </p:nvPicPr>
        <p:blipFill>
          <a:blip r:embed="rId3" cstate="print">
            <a:lum bright="-20000" contrast="40000"/>
          </a:blip>
          <a:srcRect/>
          <a:stretch>
            <a:fillRect/>
          </a:stretch>
        </p:blipFill>
        <p:spPr bwMode="auto">
          <a:xfrm>
            <a:off x="2268538" y="333375"/>
            <a:ext cx="2435225" cy="1770063"/>
          </a:xfrm>
          <a:prstGeom prst="rect">
            <a:avLst/>
          </a:prstGeom>
          <a:noFill/>
          <a:ln w="9525">
            <a:noFill/>
            <a:miter lim="800000"/>
            <a:headEnd/>
            <a:tailEnd/>
          </a:ln>
        </p:spPr>
      </p:pic>
      <p:pic>
        <p:nvPicPr>
          <p:cNvPr id="110599" name="Resim 8" descr="Controlling Hazards_09"/>
          <p:cNvPicPr>
            <a:picLocks noChangeAspect="1" noChangeArrowheads="1"/>
          </p:cNvPicPr>
          <p:nvPr/>
        </p:nvPicPr>
        <p:blipFill>
          <a:blip r:embed="rId4" cstate="print">
            <a:lum bright="-20000" contrast="40000"/>
          </a:blip>
          <a:srcRect/>
          <a:stretch>
            <a:fillRect/>
          </a:stretch>
        </p:blipFill>
        <p:spPr bwMode="auto">
          <a:xfrm>
            <a:off x="4716463" y="333375"/>
            <a:ext cx="2159000" cy="1760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111619" name="7 İçerik Yer Tutucusu"/>
          <p:cNvSpPr>
            <a:spLocks noGrp="1"/>
          </p:cNvSpPr>
          <p:nvPr>
            <p:ph idx="1"/>
          </p:nvPr>
        </p:nvSpPr>
        <p:spPr/>
        <p:txBody>
          <a:bodyPr/>
          <a:lstStyle/>
          <a:p>
            <a:pPr>
              <a:buFont typeface="Wingdings" pitchFamily="2" charset="2"/>
              <a:buChar char="Ø"/>
            </a:pPr>
            <a:endParaRPr lang="tr-TR" sz="2400" smtClean="0">
              <a:ea typeface="Verdana" pitchFamily="34" charset="0"/>
              <a:cs typeface="Verdana" pitchFamily="34" charset="0"/>
            </a:endParaRPr>
          </a:p>
          <a:p>
            <a:pPr>
              <a:buFont typeface="Wingdings" pitchFamily="2" charset="2"/>
              <a:buChar char="Ø"/>
            </a:pPr>
            <a:r>
              <a:rPr lang="tr-TR" sz="2400" smtClean="0">
                <a:ea typeface="Verdana" pitchFamily="34" charset="0"/>
                <a:cs typeface="Verdana" pitchFamily="34" charset="0"/>
              </a:rPr>
              <a:t>Yırtık, gevşek ve eskimiş elbiseler, kravat, saat veya anahtar zincirleri, hareketli parça bulunan makinelerde giyilmemelidir,</a:t>
            </a:r>
          </a:p>
          <a:p>
            <a:pPr>
              <a:buFont typeface="Wingdings" pitchFamily="2" charset="2"/>
              <a:buChar char="Ø"/>
            </a:pPr>
            <a:endParaRPr lang="tr-TR" sz="2400" smtClean="0">
              <a:ea typeface="Verdana" pitchFamily="34" charset="0"/>
              <a:cs typeface="Verdana" pitchFamily="34" charset="0"/>
            </a:endParaRPr>
          </a:p>
          <a:p>
            <a:pPr>
              <a:buFont typeface="Wingdings" pitchFamily="2" charset="2"/>
              <a:buChar char="Ø"/>
            </a:pPr>
            <a:r>
              <a:rPr lang="tr-TR" sz="2400" smtClean="0">
                <a:ea typeface="Verdana" pitchFamily="34" charset="0"/>
                <a:cs typeface="Verdana" pitchFamily="34" charset="0"/>
              </a:rPr>
              <a:t>Selüloit gibi yanıcı maddelerden yapılmış elbiseler, yapılan işlemlerde yangın veya patlama tehlikesi varsa kullanılmamalıdır.</a:t>
            </a:r>
          </a:p>
          <a:p>
            <a:pPr>
              <a:buFont typeface="Wingdings" pitchFamily="2" charset="2"/>
              <a:buChar char="Ø"/>
            </a:pPr>
            <a:endParaRPr lang="tr-TR" sz="2400" smtClean="0">
              <a:ea typeface="Verdana" pitchFamily="34" charset="0"/>
              <a:cs typeface="Verdana" pitchFamily="34" charset="0"/>
            </a:endParaRPr>
          </a:p>
          <a:p>
            <a:pPr>
              <a:buFont typeface="Wingdings" pitchFamily="2" charset="2"/>
              <a:buChar char="Ø"/>
            </a:pPr>
            <a:endParaRPr lang="tr-TR" sz="2400" smtClean="0">
              <a:ea typeface="Verdana" pitchFamily="34" charset="0"/>
              <a:cs typeface="Verdana" pitchFamily="34" charset="0"/>
            </a:endParaRPr>
          </a:p>
          <a:p>
            <a:pPr>
              <a:buFont typeface="Wingdings" pitchFamily="2" charset="2"/>
              <a:buChar char="Ø"/>
            </a:pPr>
            <a:endParaRPr lang="tr-TR" sz="2400" smtClean="0">
              <a:ea typeface="Verdana" pitchFamily="34" charset="0"/>
              <a:cs typeface="Verdana" pitchFamily="34" charset="0"/>
            </a:endParaRPr>
          </a:p>
          <a:p>
            <a:pPr>
              <a:buFont typeface="Wingdings" pitchFamily="2" charset="2"/>
              <a:buChar char="Ø"/>
            </a:pPr>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18099EA9-E7BD-473B-9EF9-ABB0B5B85666}" type="slidenum">
              <a:rPr lang="tr-TR"/>
              <a:pPr>
                <a:defRPr/>
              </a:pPr>
              <a:t>108</a:t>
            </a:fld>
            <a:endParaRPr lang="tr-TR"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6 Başlık"/>
          <p:cNvSpPr>
            <a:spLocks noGrp="1"/>
          </p:cNvSpPr>
          <p:nvPr>
            <p:ph type="title"/>
          </p:nvPr>
        </p:nvSpPr>
        <p:spPr/>
        <p:txBody>
          <a:bodyPr/>
          <a:lstStyle/>
          <a:p>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b="1" smtClean="0">
                <a:ea typeface="Verdana" pitchFamily="34" charset="0"/>
                <a:cs typeface="Verdana" pitchFamily="34" charset="0"/>
              </a:rPr>
              <a:t> </a:t>
            </a:r>
            <a:br>
              <a:rPr lang="tr-TR" sz="2400" b="1" smtClean="0">
                <a:ea typeface="Verdana" pitchFamily="34" charset="0"/>
                <a:cs typeface="Verdana" pitchFamily="34" charset="0"/>
              </a:rPr>
            </a:br>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smtClean="0">
                <a:ea typeface="Verdana" pitchFamily="34" charset="0"/>
                <a:cs typeface="Verdana" pitchFamily="34" charset="0"/>
              </a:rPr>
              <a:t>Bazı özel iş elbiseleri şunlardır: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112643" name="7 İçerik Yer Tutucusu"/>
          <p:cNvSpPr>
            <a:spLocks noGrp="1"/>
          </p:cNvSpPr>
          <p:nvPr>
            <p:ph idx="1"/>
          </p:nvPr>
        </p:nvSpPr>
        <p:spPr/>
        <p:txBody>
          <a:bodyPr/>
          <a:lstStyle/>
          <a:p>
            <a:endParaRPr lang="tr-TR" sz="2400" smtClean="0">
              <a:ea typeface="Verdana" pitchFamily="34" charset="0"/>
              <a:cs typeface="Verdana" pitchFamily="34" charset="0"/>
            </a:endParaRPr>
          </a:p>
          <a:p>
            <a:r>
              <a:rPr lang="tr-TR" sz="2400" smtClean="0">
                <a:ea typeface="Verdana" pitchFamily="34" charset="0"/>
                <a:cs typeface="Verdana" pitchFamily="34" charset="0"/>
              </a:rPr>
              <a:t> </a:t>
            </a:r>
            <a:r>
              <a:rPr lang="tr-TR" sz="2400" b="1" smtClean="0">
                <a:ea typeface="Verdana" pitchFamily="34" charset="0"/>
                <a:cs typeface="Verdana" pitchFamily="34" charset="0"/>
              </a:rPr>
              <a:t>Deri</a:t>
            </a:r>
            <a:r>
              <a:rPr lang="tr-TR" sz="2400" smtClean="0">
                <a:ea typeface="Verdana" pitchFamily="34" charset="0"/>
                <a:cs typeface="Verdana" pitchFamily="34" charset="0"/>
              </a:rPr>
              <a:t> mamulleri (deriden imal edilmiş iş elbiseleri, eritilmiş hafif metallerden sıçramalara, hafif darbelere ve kaynakçılıkta zararlı ışınlara karşı iyi bir koruyucudur), </a:t>
            </a:r>
          </a:p>
          <a:p>
            <a:endParaRPr lang="tr-TR" sz="2400" smtClean="0">
              <a:ea typeface="Verdana" pitchFamily="34" charset="0"/>
              <a:cs typeface="Verdana" pitchFamily="34" charset="0"/>
            </a:endParaRPr>
          </a:p>
          <a:p>
            <a:r>
              <a:rPr lang="tr-TR" sz="2400" b="1" smtClean="0">
                <a:ea typeface="Verdana" pitchFamily="34" charset="0"/>
                <a:cs typeface="Verdana" pitchFamily="34" charset="0"/>
              </a:rPr>
              <a:t>Amyant</a:t>
            </a:r>
            <a:r>
              <a:rPr lang="tr-TR" sz="2400" smtClean="0">
                <a:ea typeface="Verdana" pitchFamily="34" charset="0"/>
                <a:cs typeface="Verdana" pitchFamily="34" charset="0"/>
              </a:rPr>
              <a:t> mamulleri (yüksek ısı ve aleve karşı dayanıklıdır), </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69358C5E-C7DA-4FCA-9217-8723A94A57CD}" type="slidenum">
              <a:rPr lang="tr-TR"/>
              <a:pPr>
                <a:defRPr/>
              </a:pPr>
              <a:t>109</a:t>
            </a:fld>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6 Başlık"/>
          <p:cNvSpPr>
            <a:spLocks noGrp="1"/>
          </p:cNvSpPr>
          <p:nvPr>
            <p:ph type="title"/>
          </p:nvPr>
        </p:nvSpPr>
        <p:spPr/>
        <p:txBody>
          <a:bodyPr/>
          <a:lstStyle/>
          <a:p>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b="1" smtClean="0">
                <a:ea typeface="Times New Roman" pitchFamily="18" charset="0"/>
                <a:cs typeface="Arial" charset="0"/>
              </a:rPr>
              <a:t>Kişisel Koruyucu Donanımlar (KKD)</a:t>
            </a:r>
            <a:r>
              <a:rPr lang="tr-TR" sz="2400" smtClean="0">
                <a:latin typeface="Arial" charset="0"/>
                <a:cs typeface="Arial" charset="0"/>
              </a:rPr>
              <a:t/>
            </a:r>
            <a:br>
              <a:rPr lang="tr-TR" sz="2400" smtClean="0">
                <a:latin typeface="Arial" charset="0"/>
                <a:cs typeface="Arial" charset="0"/>
              </a:rPr>
            </a:br>
            <a:endParaRPr lang="tr-TR" sz="2400" smtClean="0">
              <a:ea typeface="Verdana" pitchFamily="34" charset="0"/>
              <a:cs typeface="Verdana" pitchFamily="34" charset="0"/>
            </a:endParaRPr>
          </a:p>
        </p:txBody>
      </p:sp>
      <p:sp>
        <p:nvSpPr>
          <p:cNvPr id="12291" name="7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t>Kişisel koruyucular, </a:t>
            </a:r>
            <a:r>
              <a:rPr lang="tr-TR" sz="2400" b="1" smtClean="0"/>
              <a:t>solunum</a:t>
            </a:r>
            <a:r>
              <a:rPr lang="tr-TR" sz="2400" smtClean="0"/>
              <a:t> </a:t>
            </a:r>
            <a:r>
              <a:rPr lang="tr-TR" sz="2400" b="1" smtClean="0"/>
              <a:t>sistemi</a:t>
            </a:r>
            <a:r>
              <a:rPr lang="tr-TR" sz="2400" smtClean="0"/>
              <a:t> ve </a:t>
            </a:r>
            <a:r>
              <a:rPr lang="tr-TR" sz="2400" b="1" smtClean="0"/>
              <a:t>vücudun</a:t>
            </a:r>
            <a:r>
              <a:rPr lang="tr-TR" sz="2400" smtClean="0"/>
              <a:t> korunması olarak iki kısımda incelenebilir.</a:t>
            </a:r>
          </a:p>
          <a:p>
            <a:pPr>
              <a:buFont typeface="Arial" charset="0"/>
              <a:buNone/>
            </a:pPr>
            <a:r>
              <a:rPr lang="tr-TR" sz="2400" smtClean="0"/>
              <a:t> </a:t>
            </a:r>
          </a:p>
          <a:p>
            <a:r>
              <a:rPr lang="tr-TR" sz="2400" smtClean="0"/>
              <a:t>Solunum sisteminin korunmasında, özellikle solunum sisteminin işten kaynaklanan uçucu ve kimyasallara karşı korunmasını öngörür.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7D1BE4A0-73A6-46C4-AD1E-0622A52F3581}" type="slidenum">
              <a:rPr lang="tr-TR"/>
              <a:pPr>
                <a:defRPr/>
              </a:pPr>
              <a:t>11</a:t>
            </a:fld>
            <a:endParaRPr lang="tr-TR"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113667" name="7 İçerik Yer Tutucusu"/>
          <p:cNvSpPr>
            <a:spLocks noGrp="1"/>
          </p:cNvSpPr>
          <p:nvPr>
            <p:ph idx="1"/>
          </p:nvPr>
        </p:nvSpPr>
        <p:spPr/>
        <p:txBody>
          <a:bodyPr/>
          <a:lstStyle/>
          <a:p>
            <a:r>
              <a:rPr lang="tr-TR" sz="2400" b="1" smtClean="0">
                <a:ea typeface="Verdana" pitchFamily="34" charset="0"/>
                <a:cs typeface="Verdana" pitchFamily="34" charset="0"/>
              </a:rPr>
              <a:t>Dokunmuş amyant</a:t>
            </a:r>
            <a:r>
              <a:rPr lang="tr-TR" sz="2400" smtClean="0">
                <a:ea typeface="Verdana" pitchFamily="34" charset="0"/>
                <a:cs typeface="Verdana" pitchFamily="34" charset="0"/>
              </a:rPr>
              <a:t> mamulleri (ağır, keskin ve kaba malzemelerin kullanılıp taşınmalarında önemli bir koruyucu), </a:t>
            </a:r>
          </a:p>
          <a:p>
            <a:endParaRPr lang="tr-TR" sz="2400" smtClean="0">
              <a:ea typeface="Verdana" pitchFamily="34" charset="0"/>
              <a:cs typeface="Verdana" pitchFamily="34" charset="0"/>
            </a:endParaRPr>
          </a:p>
          <a:p>
            <a:r>
              <a:rPr lang="tr-TR" sz="2400" b="1" smtClean="0">
                <a:ea typeface="Verdana" pitchFamily="34" charset="0"/>
                <a:cs typeface="Verdana" pitchFamily="34" charset="0"/>
              </a:rPr>
              <a:t>Yünlü giyim</a:t>
            </a:r>
            <a:r>
              <a:rPr lang="tr-TR" sz="2400" smtClean="0">
                <a:ea typeface="Verdana" pitchFamily="34" charset="0"/>
                <a:cs typeface="Verdana" pitchFamily="34" charset="0"/>
              </a:rPr>
              <a:t> malzemeleri (bilhassa soğuk yerlerde ve düşük ısıda çalışırken işçilere ve özellikle asitlerle ilgili yerlerde iş görenlere ve yüksek ısılarda çalışanlara, bu tür koruyucu giyim malzemeleri verilmektedir), </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9E7CFF4A-8F04-4F9A-8509-F13BE4FACE4A}" type="slidenum">
              <a:rPr lang="tr-TR"/>
              <a:pPr>
                <a:defRPr/>
              </a:pPr>
              <a:t>110</a:t>
            </a:fld>
            <a:endParaRPr lang="tr-TR"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114691" name="7 İçerik Yer Tutucusu"/>
          <p:cNvSpPr>
            <a:spLocks noGrp="1"/>
          </p:cNvSpPr>
          <p:nvPr>
            <p:ph idx="1"/>
          </p:nvPr>
        </p:nvSpPr>
        <p:spPr/>
        <p:txBody>
          <a:bodyPr/>
          <a:lstStyle/>
          <a:p>
            <a:endParaRPr lang="tr-TR" sz="2400" b="1" smtClean="0">
              <a:ea typeface="Verdana" pitchFamily="34" charset="0"/>
              <a:cs typeface="Verdana" pitchFamily="34" charset="0"/>
            </a:endParaRPr>
          </a:p>
          <a:p>
            <a:r>
              <a:rPr lang="tr-TR" sz="2400" b="1" smtClean="0">
                <a:ea typeface="Verdana" pitchFamily="34" charset="0"/>
                <a:cs typeface="Verdana" pitchFamily="34" charset="0"/>
              </a:rPr>
              <a:t>Kauçuk giyim</a:t>
            </a:r>
            <a:r>
              <a:rPr lang="tr-TR" sz="2400" smtClean="0">
                <a:ea typeface="Verdana" pitchFamily="34" charset="0"/>
                <a:cs typeface="Verdana" pitchFamily="34" charset="0"/>
              </a:rPr>
              <a:t> malzemeleri, şapkalar, eldivenler, pardösüler, ceketler, önlükler, kukuletalar. Bu malzemeler daha ziyade asitlerle temas durumunda olan kimseler tarafından kullanılmaktadır.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F9C97C39-19AE-4852-A6E6-4BAF88DF39D1}" type="slidenum">
              <a:rPr lang="tr-TR"/>
              <a:pPr>
                <a:defRPr/>
              </a:pPr>
              <a:t>111</a:t>
            </a:fld>
            <a:endParaRPr lang="tr-TR"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6 Başlık"/>
          <p:cNvSpPr>
            <a:spLocks noGrp="1"/>
          </p:cNvSpPr>
          <p:nvPr>
            <p:ph type="title"/>
          </p:nvPr>
        </p:nvSpPr>
        <p:spPr/>
        <p:txBody>
          <a:bodyPr/>
          <a:lstStyle/>
          <a:p>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115715" name="7 İçerik Yer Tutucusu"/>
          <p:cNvSpPr>
            <a:spLocks noGrp="1"/>
          </p:cNvSpPr>
          <p:nvPr>
            <p:ph idx="1"/>
          </p:nvPr>
        </p:nvSpPr>
        <p:spPr/>
        <p:txBody>
          <a:bodyPr/>
          <a:lstStyle/>
          <a:p>
            <a:endParaRPr lang="tr-TR" sz="2400" smtClean="0">
              <a:ea typeface="Verdana" pitchFamily="34" charset="0"/>
              <a:cs typeface="Verdana" pitchFamily="34" charset="0"/>
            </a:endParaRPr>
          </a:p>
          <a:p>
            <a:pPr>
              <a:buFont typeface="Arial" charset="0"/>
              <a:buNone/>
            </a:pPr>
            <a:r>
              <a:rPr lang="tr-TR" sz="2400" b="1" smtClean="0">
                <a:ea typeface="Verdana" pitchFamily="34" charset="0"/>
                <a:cs typeface="Verdana" pitchFamily="34" charset="0"/>
              </a:rPr>
              <a:t>	Şekil 9.</a:t>
            </a:r>
            <a:r>
              <a:rPr lang="tr-TR" sz="2400" smtClean="0">
                <a:ea typeface="Verdana" pitchFamily="34" charset="0"/>
                <a:cs typeface="Verdana" pitchFamily="34" charset="0"/>
              </a:rPr>
              <a:t> Kişisel koruyucu teçhizatın rahat ulaşılabilmesi ve muhafazası</a:t>
            </a:r>
          </a:p>
          <a:p>
            <a:r>
              <a:rPr lang="tr-TR" sz="2400" smtClean="0">
                <a:ea typeface="Verdana" pitchFamily="34" charset="0"/>
                <a:cs typeface="Verdana" pitchFamily="34" charset="0"/>
              </a:rPr>
              <a:t>İş elbiseleri gibi tüm kişisel koruyucu teçhizata ve envanterine işçilerin kolay ulaşabilmeleri temin edilmelidir. Muhafaza edilen yerin tertipli ve düzenli olması sağlanmalı. Mümkün olduğu durumlarda kişisel koruyucu teçhizatı düzenli ve temiz tutmak için kapalı dolaplar kullanılmalı (Şekil 9).</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C0E8562C-5A7A-44BA-A495-3A36BA987567}" type="slidenum">
              <a:rPr lang="tr-TR"/>
              <a:pPr>
                <a:defRPr/>
              </a:pPr>
              <a:t>112</a:t>
            </a:fld>
            <a:endParaRPr lang="tr-TR" dirty="0"/>
          </a:p>
        </p:txBody>
      </p:sp>
      <p:pic>
        <p:nvPicPr>
          <p:cNvPr id="115718" name="Resim 9" descr="figure106"/>
          <p:cNvPicPr>
            <a:picLocks noChangeAspect="1" noChangeArrowheads="1"/>
          </p:cNvPicPr>
          <p:nvPr/>
        </p:nvPicPr>
        <p:blipFill>
          <a:blip r:embed="rId3" cstate="print"/>
          <a:srcRect/>
          <a:stretch>
            <a:fillRect/>
          </a:stretch>
        </p:blipFill>
        <p:spPr bwMode="auto">
          <a:xfrm>
            <a:off x="1908175" y="260350"/>
            <a:ext cx="5256213" cy="167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6 Başlık"/>
          <p:cNvSpPr>
            <a:spLocks noGrp="1"/>
          </p:cNvSpPr>
          <p:nvPr>
            <p:ph type="title"/>
          </p:nvPr>
        </p:nvSpPr>
        <p:spPr/>
        <p:txBody>
          <a:bodyPr/>
          <a:lstStyle/>
          <a:p>
            <a:r>
              <a:rPr lang="tr-TR" sz="2400" b="1" smtClean="0">
                <a:ea typeface="Times New Roman" pitchFamily="18" charset="0"/>
                <a:cs typeface="Arial" charset="0"/>
              </a:rPr>
              <a:t/>
            </a:r>
            <a:br>
              <a:rPr lang="tr-TR" sz="2400" b="1" smtClean="0">
                <a:ea typeface="Times New Roman" pitchFamily="18" charset="0"/>
                <a:cs typeface="Arial" charset="0"/>
              </a:rPr>
            </a:br>
            <a:r>
              <a:rPr lang="tr-TR" sz="2400" b="1" smtClean="0">
                <a:ea typeface="Times New Roman" pitchFamily="18" charset="0"/>
                <a:cs typeface="Arial" charset="0"/>
              </a:rPr>
              <a:t/>
            </a:r>
            <a:br>
              <a:rPr lang="tr-TR" sz="2400" b="1" smtClean="0">
                <a:ea typeface="Times New Roman" pitchFamily="18" charset="0"/>
                <a:cs typeface="Arial" charset="0"/>
              </a:rPr>
            </a:br>
            <a:r>
              <a:rPr lang="tr-TR" sz="2400" b="1" smtClean="0">
                <a:ea typeface="Times New Roman" pitchFamily="18" charset="0"/>
                <a:cs typeface="Arial" charset="0"/>
              </a:rPr>
              <a:t/>
            </a:r>
            <a:br>
              <a:rPr lang="tr-TR" sz="2400" b="1" smtClean="0">
                <a:ea typeface="Times New Roman" pitchFamily="18" charset="0"/>
                <a:cs typeface="Arial" charset="0"/>
              </a:rPr>
            </a:br>
            <a:r>
              <a:rPr lang="tr-TR" sz="2400" b="1" smtClean="0">
                <a:ea typeface="Times New Roman" pitchFamily="18" charset="0"/>
                <a:cs typeface="Arial" charset="0"/>
              </a:rPr>
              <a:t>Kişisel Koruyucu Donanımlar (KKD)</a:t>
            </a:r>
            <a:r>
              <a:rPr lang="tr-TR" sz="2400" smtClean="0">
                <a:latin typeface="Arial" charset="0"/>
                <a:ea typeface="Times New Roman" pitchFamily="18" charset="0"/>
                <a:cs typeface="Arial" charset="0"/>
              </a:rPr>
              <a:t/>
            </a:r>
            <a:br>
              <a:rPr lang="tr-TR" sz="2400" smtClean="0">
                <a:latin typeface="Arial" charset="0"/>
                <a:ea typeface="Times New Roman" pitchFamily="18" charset="0"/>
                <a:cs typeface="Arial" charset="0"/>
              </a:rPr>
            </a:br>
            <a:r>
              <a:rPr lang="tr-TR" sz="2400" smtClean="0">
                <a:ea typeface="Times New Roman" pitchFamily="18" charset="0"/>
                <a:cs typeface="Arial" charset="0"/>
              </a:rPr>
              <a:t/>
            </a:r>
            <a:br>
              <a:rPr lang="tr-TR" sz="2400" smtClean="0">
                <a:ea typeface="Times New Roman" pitchFamily="18" charset="0"/>
                <a:cs typeface="Arial" charset="0"/>
              </a:rPr>
            </a:br>
            <a:endParaRPr lang="tr-TR" sz="2400" smtClean="0">
              <a:ea typeface="Times New Roman" pitchFamily="18" charset="0"/>
              <a:cs typeface="Arial" charset="0"/>
            </a:endParaRPr>
          </a:p>
        </p:txBody>
      </p:sp>
      <p:sp>
        <p:nvSpPr>
          <p:cNvPr id="13315" name="7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ea typeface="Verdana" pitchFamily="34" charset="0"/>
                <a:cs typeface="Verdana" pitchFamily="34" charset="0"/>
              </a:rPr>
              <a:t>Vücudun korunması ise el, göz, kulak, baş ve ayaklar gibi organların tehlike karşısında kişisel koruyucular ile korunmasıdır. Kullanılacak donanım iş yeri şartları ile işin özelliğine uygun seçilir.</a:t>
            </a: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D812E6F5-BC0B-41CC-8CED-58A2ACC47454}" type="slidenum">
              <a:rPr lang="tr-TR"/>
              <a:pPr>
                <a:defRPr/>
              </a:pPr>
              <a:t>12</a:t>
            </a:fld>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rtlCol="0">
            <a:normAutofit fontScale="90000"/>
          </a:bodyPr>
          <a:lstStyle/>
          <a:p>
            <a:pPr fontAlgn="auto">
              <a:spcAft>
                <a:spcPts val="0"/>
              </a:spcAft>
              <a:defRPr/>
            </a:pPr>
            <a:r>
              <a:rPr lang="tr-TR" sz="2400" b="1" dirty="0" smtClean="0"/>
              <a:t/>
            </a:r>
            <a:br>
              <a:rPr lang="tr-TR" sz="2400" b="1" dirty="0" smtClean="0"/>
            </a:br>
            <a:r>
              <a:rPr lang="tr-TR" sz="2400" b="1" dirty="0"/>
              <a:t/>
            </a:r>
            <a:br>
              <a:rPr lang="tr-TR" sz="2400" b="1" dirty="0"/>
            </a:br>
            <a:r>
              <a:rPr lang="tr-TR" sz="2400" b="1" dirty="0" smtClean="0"/>
              <a:t/>
            </a:r>
            <a:br>
              <a:rPr lang="tr-TR" sz="2400" b="1" dirty="0" smtClean="0"/>
            </a:br>
            <a:r>
              <a:rPr lang="tr-TR" sz="2400" b="1" dirty="0" smtClean="0"/>
              <a:t>1-Solunum Sisteminin Korunması</a:t>
            </a:r>
            <a:br>
              <a:rPr lang="tr-TR" sz="2400" b="1" dirty="0" smtClean="0"/>
            </a:br>
            <a:r>
              <a:rPr lang="tr-TR" sz="2400" dirty="0">
                <a:ea typeface="Verdana" pitchFamily="34" charset="0"/>
                <a:cs typeface="Verdana" pitchFamily="34" charset="0"/>
              </a:rPr>
              <a:t/>
            </a:r>
            <a:br>
              <a:rPr lang="tr-TR" sz="2400" dirty="0">
                <a:ea typeface="Verdana" pitchFamily="34" charset="0"/>
                <a:cs typeface="Verdana" pitchFamily="34" charset="0"/>
              </a:rPr>
            </a:br>
            <a:endParaRPr lang="tr-TR" sz="2400" dirty="0">
              <a:ea typeface="Verdana" pitchFamily="34" charset="0"/>
              <a:cs typeface="Verdana" pitchFamily="34" charset="0"/>
            </a:endParaRPr>
          </a:p>
        </p:txBody>
      </p:sp>
      <p:sp>
        <p:nvSpPr>
          <p:cNvPr id="14339" name="7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p>
          <a:p>
            <a:endParaRPr lang="tr-TR" sz="2400" smtClean="0"/>
          </a:p>
          <a:p>
            <a:r>
              <a:rPr lang="tr-TR" sz="2400" smtClean="0"/>
              <a:t>Bir kısım sanayi kuruluşlarında kullanılan, insan sağlığına zararlı metal tozları, çözücüler (solventler) ,</a:t>
            </a:r>
            <a:r>
              <a:rPr lang="tr-TR" sz="2400" b="1" smtClean="0"/>
              <a:t>duman</a:t>
            </a:r>
            <a:r>
              <a:rPr lang="tr-TR" sz="2400" smtClean="0"/>
              <a:t>, </a:t>
            </a:r>
            <a:r>
              <a:rPr lang="tr-TR" sz="2400" b="1" smtClean="0"/>
              <a:t>gaz</a:t>
            </a:r>
            <a:r>
              <a:rPr lang="tr-TR" sz="2400" smtClean="0"/>
              <a:t>, </a:t>
            </a:r>
            <a:r>
              <a:rPr lang="tr-TR" sz="2400" b="1" smtClean="0"/>
              <a:t>buhar</a:t>
            </a:r>
            <a:r>
              <a:rPr lang="tr-TR" sz="2400" smtClean="0"/>
              <a:t>, </a:t>
            </a:r>
            <a:r>
              <a:rPr lang="tr-TR" sz="2400" b="1" smtClean="0"/>
              <a:t>sis</a:t>
            </a:r>
            <a:r>
              <a:rPr lang="tr-TR" sz="2400" smtClean="0"/>
              <a:t> veya </a:t>
            </a:r>
            <a:r>
              <a:rPr lang="tr-TR" sz="2400" b="1" smtClean="0"/>
              <a:t>sıvılar</a:t>
            </a:r>
            <a:r>
              <a:rPr lang="tr-TR" sz="2400" smtClean="0"/>
              <a:t> ile çalışmalar, çalışanların solunum sistemini olumsuz etkiler. </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5641698C-D84E-434E-9869-60D1E07481E1}" type="slidenum">
              <a:rPr lang="tr-TR"/>
              <a:pPr>
                <a:defRPr/>
              </a:pPr>
              <a:t>13</a:t>
            </a:fld>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p:txBody>
          <a:bodyPr/>
          <a:lstStyle/>
          <a:p>
            <a:r>
              <a:rPr lang="tr-TR" sz="2400" b="1" smtClean="0"/>
              <a:t/>
            </a:r>
            <a:br>
              <a:rPr lang="tr-TR" sz="2400" b="1" smtClean="0"/>
            </a:br>
            <a:r>
              <a:rPr lang="tr-TR" sz="2400" b="1" smtClean="0"/>
              <a:t>1-Solunum Sisteminin Korunması</a:t>
            </a:r>
            <a:endParaRPr lang="tr-TR" sz="2400" smtClean="0"/>
          </a:p>
        </p:txBody>
      </p:sp>
      <p:sp>
        <p:nvSpPr>
          <p:cNvPr id="15363" name="2 İçerik Yer Tutucusu"/>
          <p:cNvSpPr>
            <a:spLocks noGrp="1"/>
          </p:cNvSpPr>
          <p:nvPr>
            <p:ph idx="1"/>
          </p:nvPr>
        </p:nvSpPr>
        <p:spPr/>
        <p:txBody>
          <a:bodyPr/>
          <a:lstStyle/>
          <a:p>
            <a:endParaRPr lang="tr-TR" sz="2400" smtClean="0"/>
          </a:p>
          <a:p>
            <a:endParaRPr lang="tr-TR" sz="2400" smtClean="0"/>
          </a:p>
          <a:p>
            <a:endParaRPr lang="tr-TR" sz="2400" smtClean="0"/>
          </a:p>
          <a:p>
            <a:r>
              <a:rPr lang="tr-TR" sz="2400" smtClean="0"/>
              <a:t>Silis, amyant, kömür tozları gibi zararlılar pnömokonyoz olarak adlandırılan </a:t>
            </a:r>
            <a:r>
              <a:rPr lang="tr-TR" sz="2400" b="1" smtClean="0"/>
              <a:t>akciğer hastalığına</a:t>
            </a:r>
            <a:r>
              <a:rPr lang="tr-TR" sz="2400" smtClean="0"/>
              <a:t> neden olurlar. Kötü havayı teneffüs </a:t>
            </a:r>
            <a:r>
              <a:rPr lang="tr-TR" sz="2400" b="1" smtClean="0"/>
              <a:t>solunum</a:t>
            </a:r>
            <a:r>
              <a:rPr lang="tr-TR" sz="2400" smtClean="0"/>
              <a:t>, </a:t>
            </a:r>
            <a:r>
              <a:rPr lang="tr-TR" sz="2400" b="1" smtClean="0"/>
              <a:t>sindirim</a:t>
            </a:r>
            <a:r>
              <a:rPr lang="tr-TR" sz="2400" smtClean="0"/>
              <a:t> ve </a:t>
            </a:r>
            <a:r>
              <a:rPr lang="tr-TR" sz="2400" b="1" smtClean="0"/>
              <a:t>sinir</a:t>
            </a:r>
            <a:r>
              <a:rPr lang="tr-TR" sz="2400" smtClean="0"/>
              <a:t> sistemlerinde hastalık yapar.</a:t>
            </a:r>
          </a:p>
        </p:txBody>
      </p:sp>
      <p:sp>
        <p:nvSpPr>
          <p:cNvPr id="4" name="3 Altbilgi Yer Tutucusu"/>
          <p:cNvSpPr>
            <a:spLocks noGrp="1"/>
          </p:cNvSpPr>
          <p:nvPr>
            <p:ph type="ftr" sz="quarter" idx="11"/>
          </p:nvPr>
        </p:nvSpPr>
        <p:spPr>
          <a:xfrm>
            <a:off x="755650" y="6356350"/>
            <a:ext cx="7561263" cy="365125"/>
          </a:xfrm>
        </p:spPr>
        <p:txBody>
          <a:bodyPr/>
          <a:lstStyle/>
          <a:p>
            <a:pPr>
              <a:defRPr/>
            </a:pPr>
            <a:r>
              <a:rPr lang="tr-TR" dirty="0" smtClean="0"/>
              <a:t> </a:t>
            </a:r>
            <a:endParaRPr lang="tr-TR" dirty="0"/>
          </a:p>
        </p:txBody>
      </p:sp>
      <p:sp>
        <p:nvSpPr>
          <p:cNvPr id="5" name="4 Slayt Numarası Yer Tutucusu"/>
          <p:cNvSpPr>
            <a:spLocks noGrp="1"/>
          </p:cNvSpPr>
          <p:nvPr>
            <p:ph type="sldNum" sz="quarter" idx="12"/>
          </p:nvPr>
        </p:nvSpPr>
        <p:spPr/>
        <p:txBody>
          <a:bodyPr/>
          <a:lstStyle/>
          <a:p>
            <a:pPr>
              <a:defRPr/>
            </a:pPr>
            <a:fld id="{8E06B970-0DE1-4D90-8549-63741FB7858D}" type="slidenum">
              <a:rPr lang="tr-TR"/>
              <a:pPr>
                <a:defRPr/>
              </a:pPr>
              <a:t>14</a:t>
            </a:fld>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6 Başlık"/>
          <p:cNvSpPr>
            <a:spLocks noGrp="1"/>
          </p:cNvSpPr>
          <p:nvPr>
            <p:ph type="title"/>
          </p:nvPr>
        </p:nvSpPr>
        <p:spPr/>
        <p:txBody>
          <a:bodyPr/>
          <a:lstStyle/>
          <a:p>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b="1" smtClean="0"/>
              <a:t> 1-Solunum Sisteminin Korunması</a:t>
            </a:r>
            <a:endParaRPr lang="tr-TR" sz="2400" smtClean="0">
              <a:ea typeface="Verdana" pitchFamily="34" charset="0"/>
              <a:cs typeface="Verdana" pitchFamily="34" charset="0"/>
            </a:endParaRPr>
          </a:p>
        </p:txBody>
      </p:sp>
      <p:sp>
        <p:nvSpPr>
          <p:cNvPr id="16387" name="7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p>
          <a:p>
            <a:endParaRPr lang="tr-TR" sz="2400" smtClean="0"/>
          </a:p>
          <a:p>
            <a:r>
              <a:rPr lang="tr-TR" sz="2400" smtClean="0"/>
              <a:t>Bu ve benzer zararlıların, maksimum konsantrasyon (yoğunlaşma) değerlerini geçmeleri durumunda, uygun aspirasyon (havalandırma, kirli havayı temiz havayla değiştirme) sistemleri kullanılmalı ya da bu tip çalışmaların kapalı ünitelerde yapılması sağlanmalıdır. </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13ED26DD-B86B-4F38-A316-A88346A931F3}" type="slidenum">
              <a:rPr lang="tr-TR"/>
              <a:pPr>
                <a:defRPr/>
              </a:pPr>
              <a:t>15</a:t>
            </a:fld>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Başlık"/>
          <p:cNvSpPr>
            <a:spLocks noGrp="1"/>
          </p:cNvSpPr>
          <p:nvPr>
            <p:ph type="title"/>
          </p:nvPr>
        </p:nvSpPr>
        <p:spPr/>
        <p:txBody>
          <a:bodyPr/>
          <a:lstStyle/>
          <a:p>
            <a:r>
              <a:rPr lang="tr-TR" sz="2400" b="1" smtClean="0"/>
              <a:t> 1-Solunum Sisteminin Korunması</a:t>
            </a:r>
            <a:endParaRPr lang="tr-TR" sz="2400" smtClean="0"/>
          </a:p>
        </p:txBody>
      </p:sp>
      <p:sp>
        <p:nvSpPr>
          <p:cNvPr id="17411" name="4 İçerik Yer Tutucusu"/>
          <p:cNvSpPr>
            <a:spLocks noGrp="1"/>
          </p:cNvSpPr>
          <p:nvPr>
            <p:ph idx="1"/>
          </p:nvPr>
        </p:nvSpPr>
        <p:spPr/>
        <p:txBody>
          <a:bodyPr/>
          <a:lstStyle/>
          <a:p>
            <a:pPr algn="just"/>
            <a:endParaRPr lang="tr-TR" sz="2400" smtClean="0"/>
          </a:p>
          <a:p>
            <a:pPr algn="just"/>
            <a:endParaRPr lang="tr-TR" sz="2400" smtClean="0"/>
          </a:p>
          <a:p>
            <a:pPr algn="just"/>
            <a:endParaRPr lang="tr-TR" sz="2400" smtClean="0"/>
          </a:p>
          <a:p>
            <a:pPr algn="just"/>
            <a:r>
              <a:rPr lang="tr-TR" sz="2400" smtClean="0"/>
              <a:t>Ancak bu sistemlerin kurulamadığı veya </a:t>
            </a:r>
            <a:r>
              <a:rPr lang="tr-TR" sz="2400" b="1" smtClean="0"/>
              <a:t>yetersiz</a:t>
            </a:r>
            <a:r>
              <a:rPr lang="tr-TR" sz="2400" smtClean="0"/>
              <a:t> kaldığı durumlarda, </a:t>
            </a:r>
            <a:r>
              <a:rPr lang="tr-TR" sz="2400" b="1" smtClean="0"/>
              <a:t>solunum sistemi koruyucularının</a:t>
            </a:r>
            <a:r>
              <a:rPr lang="tr-TR" sz="2400" smtClean="0"/>
              <a:t> kullanılması gerekmektedir.</a:t>
            </a:r>
          </a:p>
        </p:txBody>
      </p:sp>
      <p:sp>
        <p:nvSpPr>
          <p:cNvPr id="6" name="5 Slayt Numarası Yer Tutucusu"/>
          <p:cNvSpPr>
            <a:spLocks noGrp="1"/>
          </p:cNvSpPr>
          <p:nvPr>
            <p:ph type="sldNum" sz="quarter" idx="12"/>
          </p:nvPr>
        </p:nvSpPr>
        <p:spPr/>
        <p:txBody>
          <a:bodyPr/>
          <a:lstStyle/>
          <a:p>
            <a:pPr>
              <a:defRPr/>
            </a:pPr>
            <a:fld id="{165F1448-1AB3-41CB-AC15-A74F62B6AE7B}" type="slidenum">
              <a:rPr lang="tr-TR"/>
              <a:pPr>
                <a:defRPr/>
              </a:pPr>
              <a:t>16</a:t>
            </a:fld>
            <a:endParaRPr lang="tr-TR"/>
          </a:p>
        </p:txBody>
      </p:sp>
      <p:sp>
        <p:nvSpPr>
          <p:cNvPr id="7" name="6 Altbilgi Yer Tutucusu"/>
          <p:cNvSpPr>
            <a:spLocks noGrp="1"/>
          </p:cNvSpPr>
          <p:nvPr>
            <p:ph type="ftr" sz="quarter" idx="11"/>
          </p:nvPr>
        </p:nvSpPr>
        <p:spPr>
          <a:xfrm>
            <a:off x="468313" y="6356350"/>
            <a:ext cx="7920037" cy="365125"/>
          </a:xfrm>
        </p:spPr>
        <p:txBody>
          <a:bodyPr/>
          <a:lstStyle/>
          <a:p>
            <a:pPr>
              <a:defRPr/>
            </a:pP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6 Başlık"/>
          <p:cNvSpPr>
            <a:spLocks noGrp="1"/>
          </p:cNvSpPr>
          <p:nvPr>
            <p:ph type="title"/>
          </p:nvPr>
        </p:nvSpPr>
        <p:spPr/>
        <p:txBody>
          <a:bodyPr/>
          <a:lstStyle/>
          <a:p>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b="1" smtClean="0"/>
              <a:t> 1-Solunum Sisteminin Korunması</a:t>
            </a:r>
            <a:endParaRPr lang="tr-TR" sz="2400" smtClean="0">
              <a:ea typeface="Verdana" pitchFamily="34" charset="0"/>
              <a:cs typeface="Verdana" pitchFamily="34" charset="0"/>
            </a:endParaRPr>
          </a:p>
        </p:txBody>
      </p:sp>
      <p:sp>
        <p:nvSpPr>
          <p:cNvPr id="18435" name="7 İçerik Yer Tutucusu"/>
          <p:cNvSpPr>
            <a:spLocks noGrp="1"/>
          </p:cNvSpPr>
          <p:nvPr>
            <p:ph idx="1"/>
          </p:nvPr>
        </p:nvSpPr>
        <p:spPr/>
        <p:txBody>
          <a:bodyPr/>
          <a:lstStyle/>
          <a:p>
            <a:pPr>
              <a:buFont typeface="Arial" charset="0"/>
              <a:buNone/>
            </a:pPr>
            <a:r>
              <a:rPr lang="tr-TR" sz="2400" smtClean="0">
                <a:ea typeface="Verdana" pitchFamily="34" charset="0"/>
                <a:cs typeface="Verdana" pitchFamily="34" charset="0"/>
              </a:rPr>
              <a:t>	</a:t>
            </a:r>
          </a:p>
          <a:p>
            <a:pPr>
              <a:buFont typeface="Arial" charset="0"/>
              <a:buNone/>
            </a:pPr>
            <a:r>
              <a:rPr lang="tr-TR" sz="2400" smtClean="0">
                <a:ea typeface="Verdana" pitchFamily="34" charset="0"/>
                <a:cs typeface="Verdana" pitchFamily="34" charset="0"/>
              </a:rPr>
              <a:t>	</a:t>
            </a:r>
            <a:r>
              <a:rPr lang="tr-TR" sz="2400" smtClean="0"/>
              <a:t>Kişisel solunum korucuların kullanılması gereken iş sahalarına örnekler:</a:t>
            </a:r>
          </a:p>
          <a:p>
            <a:pPr>
              <a:buFont typeface="Arial" charset="0"/>
              <a:buNone/>
            </a:pPr>
            <a:endParaRPr lang="tr-TR" sz="2400" smtClean="0"/>
          </a:p>
          <a:p>
            <a:r>
              <a:rPr lang="tr-TR" sz="2400" smtClean="0"/>
              <a:t>Yetersiz oksijen veya zararlı bir gazın bulunabileceği konteynırlar, kapalı alanlar veya gaz yakan endüstriyel fırınlarda yapılan çalışmalar</a:t>
            </a:r>
          </a:p>
          <a:p>
            <a:r>
              <a:rPr lang="tr-TR" sz="2400" smtClean="0"/>
              <a:t>Yüksek fırınlara yükleme yapılan alanlardaki çalışmalar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AF401454-17C5-46B4-AB7F-7432BA38AC4B}" type="slidenum">
              <a:rPr lang="tr-TR"/>
              <a:pPr>
                <a:defRPr/>
              </a:pPr>
              <a:t>17</a:t>
            </a:fld>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p:txBody>
          <a:bodyPr/>
          <a:lstStyle/>
          <a:p>
            <a:r>
              <a:rPr lang="tr-TR" sz="2400" b="1" smtClean="0"/>
              <a:t>1-Solunum Sisteminin Korunması</a:t>
            </a:r>
            <a:endParaRPr lang="tr-TR" sz="2400" smtClean="0"/>
          </a:p>
        </p:txBody>
      </p:sp>
      <p:sp>
        <p:nvSpPr>
          <p:cNvPr id="19459" name="2 İçerik Yer Tutucusu"/>
          <p:cNvSpPr>
            <a:spLocks noGrp="1"/>
          </p:cNvSpPr>
          <p:nvPr>
            <p:ph idx="1"/>
          </p:nvPr>
        </p:nvSpPr>
        <p:spPr/>
        <p:txBody>
          <a:bodyPr/>
          <a:lstStyle/>
          <a:p>
            <a:endParaRPr lang="tr-TR" sz="2400" smtClean="0"/>
          </a:p>
          <a:p>
            <a:endParaRPr lang="tr-TR" sz="2400" smtClean="0"/>
          </a:p>
          <a:p>
            <a:r>
              <a:rPr lang="tr-TR" sz="2400" smtClean="0"/>
              <a:t>Yüksek fırınların gaz boruları ve gaz konvertörleri civarındaki çalışmalar</a:t>
            </a:r>
          </a:p>
          <a:p>
            <a:r>
              <a:rPr lang="tr-TR" sz="2400" smtClean="0"/>
              <a:t>Ağır metal dumanlarının bulunabileceği yüksek fırın kapakları civarındaki çalışmalar</a:t>
            </a:r>
          </a:p>
          <a:p>
            <a:r>
              <a:rPr lang="tr-TR" sz="2400" smtClean="0"/>
              <a:t>Toz bulunması muhtemel, fırın içi döşeme işlerinde ve kepçelerle yapılan çalışmalar</a:t>
            </a:r>
          </a:p>
          <a:p>
            <a:endParaRPr lang="tr-TR" sz="2400" smtClean="0"/>
          </a:p>
          <a:p>
            <a:endParaRPr lang="tr-TR" sz="2400" smtClean="0"/>
          </a:p>
        </p:txBody>
      </p:sp>
      <p:sp>
        <p:nvSpPr>
          <p:cNvPr id="4" name="3 Altbilgi Yer Tutucusu"/>
          <p:cNvSpPr>
            <a:spLocks noGrp="1"/>
          </p:cNvSpPr>
          <p:nvPr>
            <p:ph type="ftr" sz="quarter" idx="11"/>
          </p:nvPr>
        </p:nvSpPr>
        <p:spPr>
          <a:xfrm>
            <a:off x="827088" y="6356350"/>
            <a:ext cx="7416800" cy="365125"/>
          </a:xfrm>
        </p:spPr>
        <p:txBody>
          <a:bodyPr/>
          <a:lstStyle/>
          <a:p>
            <a:pPr>
              <a:defRPr/>
            </a:pPr>
            <a:r>
              <a:rPr lang="tr-TR" dirty="0" smtClean="0"/>
              <a:t> </a:t>
            </a:r>
            <a:endParaRPr lang="tr-TR" dirty="0"/>
          </a:p>
        </p:txBody>
      </p:sp>
      <p:sp>
        <p:nvSpPr>
          <p:cNvPr id="5" name="4 Slayt Numarası Yer Tutucusu"/>
          <p:cNvSpPr>
            <a:spLocks noGrp="1"/>
          </p:cNvSpPr>
          <p:nvPr>
            <p:ph type="sldNum" sz="quarter" idx="12"/>
          </p:nvPr>
        </p:nvSpPr>
        <p:spPr/>
        <p:txBody>
          <a:bodyPr/>
          <a:lstStyle/>
          <a:p>
            <a:pPr>
              <a:defRPr/>
            </a:pPr>
            <a:fld id="{3FB2E2BE-40B1-40EE-A2A5-47AC216F88EF}" type="slidenum">
              <a:rPr lang="tr-TR"/>
              <a:pPr>
                <a:defRPr/>
              </a:pPr>
              <a:t>18</a:t>
            </a:fld>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6 Başlık"/>
          <p:cNvSpPr>
            <a:spLocks noGrp="1"/>
          </p:cNvSpPr>
          <p:nvPr>
            <p:ph type="title"/>
          </p:nvPr>
        </p:nvSpPr>
        <p:spPr/>
        <p:txBody>
          <a:bodyPr/>
          <a:lstStyle/>
          <a:p>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b="1" smtClean="0"/>
              <a:t> 1-Solunum Sisteminin Korunması</a:t>
            </a:r>
            <a:endParaRPr lang="tr-TR" sz="2400" smtClean="0">
              <a:ea typeface="Verdana" pitchFamily="34" charset="0"/>
              <a:cs typeface="Verdana" pitchFamily="34" charset="0"/>
            </a:endParaRPr>
          </a:p>
        </p:txBody>
      </p:sp>
      <p:sp>
        <p:nvSpPr>
          <p:cNvPr id="20483" name="7 İçerik Yer Tutucusu"/>
          <p:cNvSpPr>
            <a:spLocks noGrp="1"/>
          </p:cNvSpPr>
          <p:nvPr>
            <p:ph idx="1"/>
          </p:nvPr>
        </p:nvSpPr>
        <p:spPr/>
        <p:txBody>
          <a:bodyPr/>
          <a:lstStyle/>
          <a:p>
            <a:endParaRPr lang="tr-TR" sz="2400" smtClean="0"/>
          </a:p>
          <a:p>
            <a:r>
              <a:rPr lang="tr-TR" sz="2400" smtClean="0"/>
              <a:t>Toz oluşumunu önlemenin yetersiz olduğu sprey boyama işleri</a:t>
            </a:r>
          </a:p>
          <a:p>
            <a:r>
              <a:rPr lang="tr-TR" sz="2400" smtClean="0"/>
              <a:t>Kuyularda, kanalizasyon ve kanalizasyonla bağlantılı diğer yer altı sahalarında yapılan çalışmalar</a:t>
            </a:r>
          </a:p>
          <a:p>
            <a:r>
              <a:rPr lang="tr-TR" sz="2400" smtClean="0"/>
              <a:t>Soğutucu gaz kaçağı tehlikesinin olduğu soğuk hava depolarında yapılan çalışmalar</a:t>
            </a: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E5AA448D-F0D1-4A4F-8DF0-39DB0A67B472}" type="slidenum">
              <a:rPr lang="tr-TR"/>
              <a:pPr>
                <a:defRPr/>
              </a:pPr>
              <a:t>19</a:t>
            </a:fld>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6 Başlık"/>
          <p:cNvSpPr>
            <a:spLocks noGrp="1"/>
          </p:cNvSpPr>
          <p:nvPr>
            <p:ph type="title"/>
          </p:nvPr>
        </p:nvSpPr>
        <p:spPr>
          <a:xfrm>
            <a:off x="395288" y="1412875"/>
            <a:ext cx="8229600" cy="652463"/>
          </a:xfrm>
        </p:spPr>
        <p:txBody>
          <a:bodyPr/>
          <a:lstStyle/>
          <a:p>
            <a:r>
              <a:rPr lang="tr-TR" sz="2400" b="1" smtClean="0">
                <a:ea typeface="Verdana" pitchFamily="34" charset="0"/>
                <a:cs typeface="Verdana" pitchFamily="34" charset="0"/>
              </a:rPr>
              <a:t>Öğrenim hedefleri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3075" name="7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ea typeface="Verdana" pitchFamily="34" charset="0"/>
                <a:cs typeface="Verdana" pitchFamily="34" charset="0"/>
              </a:rPr>
              <a:t>KKD çeşitleri, kullanım alanları, özellikleri,</a:t>
            </a:r>
          </a:p>
          <a:p>
            <a:r>
              <a:rPr lang="tr-TR" sz="2400" smtClean="0">
                <a:ea typeface="Verdana" pitchFamily="34" charset="0"/>
                <a:cs typeface="Verdana" pitchFamily="34" charset="0"/>
              </a:rPr>
              <a:t>KKD’lerin uygunluğu,</a:t>
            </a:r>
          </a:p>
          <a:p>
            <a:r>
              <a:rPr lang="tr-TR" sz="2400" smtClean="0">
                <a:ea typeface="Verdana" pitchFamily="34" charset="0"/>
                <a:cs typeface="Verdana" pitchFamily="34" charset="0"/>
              </a:rPr>
              <a:t>Doğru KKD kullanımı,</a:t>
            </a:r>
          </a:p>
          <a:p>
            <a:r>
              <a:rPr lang="tr-TR" sz="2400" smtClean="0">
                <a:ea typeface="Verdana" pitchFamily="34" charset="0"/>
                <a:cs typeface="Verdana" pitchFamily="34" charset="0"/>
              </a:rPr>
              <a:t>İlgili mevzuat hakkında bilgi sahibi olmak.</a:t>
            </a: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042988" y="6356350"/>
            <a:ext cx="6842125"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DC802EE5-493C-4B9C-94BA-7D6CB39342B5}" type="slidenum">
              <a:rPr lang="tr-TR"/>
              <a:pPr>
                <a:defRPr/>
              </a:pPr>
              <a:t>2</a:t>
            </a:fld>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rtlCol="0">
            <a:normAutofit fontScale="90000"/>
          </a:bodyPr>
          <a:lstStyle/>
          <a:p>
            <a:pPr fontAlgn="auto">
              <a:spcAft>
                <a:spcPts val="0"/>
              </a:spcAft>
              <a:defRPr/>
            </a:pPr>
            <a:r>
              <a:rPr lang="tr-TR" sz="2400" b="1" dirty="0" smtClean="0"/>
              <a:t/>
            </a:r>
            <a:br>
              <a:rPr lang="tr-TR" sz="2400" b="1" dirty="0" smtClean="0"/>
            </a:br>
            <a:r>
              <a:rPr lang="tr-TR" sz="2700" b="1" dirty="0" smtClean="0"/>
              <a:t>1-Solunum Sisteminin Korunması </a:t>
            </a:r>
            <a:r>
              <a:rPr lang="tr-TR" sz="2400" dirty="0">
                <a:ea typeface="Verdana" pitchFamily="34" charset="0"/>
                <a:cs typeface="Verdana" pitchFamily="34" charset="0"/>
              </a:rPr>
              <a:t/>
            </a:r>
            <a:br>
              <a:rPr lang="tr-TR" sz="2400" dirty="0">
                <a:ea typeface="Verdana" pitchFamily="34" charset="0"/>
                <a:cs typeface="Verdana" pitchFamily="34" charset="0"/>
              </a:rPr>
            </a:br>
            <a:endParaRPr lang="tr-TR" sz="2400" dirty="0">
              <a:ea typeface="Verdana" pitchFamily="34" charset="0"/>
              <a:cs typeface="Verdana" pitchFamily="34" charset="0"/>
            </a:endParaRPr>
          </a:p>
        </p:txBody>
      </p:sp>
      <p:sp>
        <p:nvSpPr>
          <p:cNvPr id="21507" name="7 İçerik Yer Tutucusu"/>
          <p:cNvSpPr>
            <a:spLocks noGrp="1"/>
          </p:cNvSpPr>
          <p:nvPr>
            <p:ph idx="1"/>
          </p:nvPr>
        </p:nvSpPr>
        <p:spPr>
          <a:xfrm>
            <a:off x="457200" y="1052513"/>
            <a:ext cx="8229600" cy="5073650"/>
          </a:xfrm>
        </p:spPr>
        <p:txBody>
          <a:bodyPr/>
          <a:lstStyle/>
          <a:p>
            <a:pPr>
              <a:buFont typeface="Arial" charset="0"/>
              <a:buNone/>
            </a:pPr>
            <a:r>
              <a:rPr lang="tr-TR" sz="2400" smtClean="0"/>
              <a:t>	</a:t>
            </a:r>
          </a:p>
          <a:p>
            <a:pPr>
              <a:buFont typeface="Arial" charset="0"/>
              <a:buNone/>
            </a:pPr>
            <a:endParaRPr lang="tr-TR" sz="2400" smtClean="0"/>
          </a:p>
          <a:p>
            <a:pPr>
              <a:buFont typeface="Arial" charset="0"/>
              <a:buNone/>
            </a:pPr>
            <a:endParaRPr lang="tr-TR" sz="2400" smtClean="0"/>
          </a:p>
          <a:p>
            <a:pPr>
              <a:buFont typeface="Arial" charset="0"/>
              <a:buNone/>
            </a:pPr>
            <a:r>
              <a:rPr lang="tr-TR" sz="2400" smtClean="0"/>
              <a:t>	Solunum cihazlarının iki ana türü vardır;</a:t>
            </a:r>
          </a:p>
          <a:p>
            <a:pPr>
              <a:buFont typeface="Arial" charset="0"/>
              <a:buNone/>
            </a:pPr>
            <a:r>
              <a:rPr lang="tr-TR" sz="2400" b="1" smtClean="0"/>
              <a:t>	a) Temiz hava sağlayan solunum cihazları</a:t>
            </a:r>
            <a:endParaRPr lang="tr-TR" sz="2400" smtClean="0"/>
          </a:p>
          <a:p>
            <a:pPr>
              <a:buFont typeface="Arial" charset="0"/>
              <a:buNone/>
            </a:pPr>
            <a:r>
              <a:rPr lang="tr-TR" sz="2400" smtClean="0"/>
              <a:t>	Temiz hava sağlayan solunum cihazları, çalışana bir hortum yardımıyla hava tüpünden sıkıştırılmış temiz hava sağlar. Bu işlem yüze sımsıkı oturan cihazlar yardımıyla yapılır.</a:t>
            </a: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979B00B2-4204-4105-AE74-34E426C5D31D}" type="slidenum">
              <a:rPr lang="tr-TR"/>
              <a:pPr>
                <a:defRPr/>
              </a:pPr>
              <a:t>20</a:t>
            </a:fld>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p:txBody>
          <a:bodyPr/>
          <a:lstStyle/>
          <a:p>
            <a:r>
              <a:rPr lang="tr-TR" sz="2400" b="1" smtClean="0"/>
              <a:t>1-Solunum Sisteminin Korunması</a:t>
            </a:r>
            <a:endParaRPr lang="tr-TR" sz="2400" smtClean="0"/>
          </a:p>
        </p:txBody>
      </p:sp>
      <p:sp>
        <p:nvSpPr>
          <p:cNvPr id="22531" name="2 İçerik Yer Tutucusu"/>
          <p:cNvSpPr>
            <a:spLocks noGrp="1"/>
          </p:cNvSpPr>
          <p:nvPr>
            <p:ph idx="1"/>
          </p:nvPr>
        </p:nvSpPr>
        <p:spPr/>
        <p:txBody>
          <a:bodyPr/>
          <a:lstStyle/>
          <a:p>
            <a:endParaRPr lang="tr-TR" sz="2400" smtClean="0"/>
          </a:p>
          <a:p>
            <a:endParaRPr lang="tr-TR" sz="2400" smtClean="0"/>
          </a:p>
          <a:p>
            <a:r>
              <a:rPr lang="tr-TR" sz="2400" smtClean="0"/>
              <a:t>Gaz, toz ve radyoaktif toz filtreli maskeler</a:t>
            </a:r>
          </a:p>
          <a:p>
            <a:r>
              <a:rPr lang="tr-TR" sz="2400" smtClean="0"/>
              <a:t>Hava beslemeli solunum cihazları</a:t>
            </a:r>
          </a:p>
          <a:p>
            <a:r>
              <a:rPr lang="tr-TR" sz="2400" smtClean="0"/>
              <a:t>Takılıp çıkarılabilen kaynak maskesi bulunduran solunum cihazları</a:t>
            </a:r>
          </a:p>
          <a:p>
            <a:r>
              <a:rPr lang="tr-TR" sz="2400" smtClean="0"/>
              <a:t>Dalgıç donanımı ve elbisesi</a:t>
            </a:r>
          </a:p>
          <a:p>
            <a:endParaRPr lang="tr-TR" sz="2400" smtClean="0"/>
          </a:p>
        </p:txBody>
      </p:sp>
      <p:sp>
        <p:nvSpPr>
          <p:cNvPr id="4" name="3 Altbilgi Yer Tutucusu"/>
          <p:cNvSpPr>
            <a:spLocks noGrp="1"/>
          </p:cNvSpPr>
          <p:nvPr>
            <p:ph type="ftr" sz="quarter" idx="11"/>
          </p:nvPr>
        </p:nvSpPr>
        <p:spPr>
          <a:xfrm>
            <a:off x="611188" y="6356350"/>
            <a:ext cx="7345362" cy="365125"/>
          </a:xfrm>
        </p:spPr>
        <p:txBody>
          <a:bodyPr/>
          <a:lstStyle/>
          <a:p>
            <a:pPr>
              <a:defRPr/>
            </a:pPr>
            <a:r>
              <a:rPr lang="tr-TR" dirty="0" smtClean="0"/>
              <a:t> </a:t>
            </a:r>
            <a:endParaRPr lang="tr-TR" dirty="0"/>
          </a:p>
        </p:txBody>
      </p:sp>
      <p:sp>
        <p:nvSpPr>
          <p:cNvPr id="5" name="4 Slayt Numarası Yer Tutucusu"/>
          <p:cNvSpPr>
            <a:spLocks noGrp="1"/>
          </p:cNvSpPr>
          <p:nvPr>
            <p:ph type="sldNum" sz="quarter" idx="12"/>
          </p:nvPr>
        </p:nvSpPr>
        <p:spPr/>
        <p:txBody>
          <a:bodyPr/>
          <a:lstStyle/>
          <a:p>
            <a:pPr>
              <a:defRPr/>
            </a:pPr>
            <a:fld id="{D68D6556-F0CC-4DAF-94CB-FAE2CBC39B7A}" type="slidenum">
              <a:rPr lang="tr-TR"/>
              <a:pPr>
                <a:defRPr/>
              </a:pPr>
              <a:t>21</a:t>
            </a:fld>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6 Başlık"/>
          <p:cNvSpPr>
            <a:spLocks noGrp="1"/>
          </p:cNvSpPr>
          <p:nvPr>
            <p:ph type="title"/>
          </p:nvPr>
        </p:nvSpPr>
        <p:spPr/>
        <p:txBody>
          <a:bodyPr/>
          <a:lstStyle/>
          <a:p>
            <a:r>
              <a:rPr lang="tr-TR" sz="2400" b="1" smtClean="0"/>
              <a:t>1-Solunum Sisteminin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23555" name="7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pPr>
              <a:buFont typeface="Arial" charset="0"/>
              <a:buNone/>
            </a:pPr>
            <a:endParaRPr lang="tr-TR" sz="2400" smtClean="0">
              <a:ea typeface="Verdana" pitchFamily="34" charset="0"/>
              <a:cs typeface="Verdana" pitchFamily="34" charset="0"/>
            </a:endParaRPr>
          </a:p>
          <a:p>
            <a:pPr>
              <a:buFont typeface="Arial" charset="0"/>
              <a:buNone/>
            </a:pPr>
            <a:r>
              <a:rPr lang="tr-TR" sz="2400" smtClean="0">
                <a:ea typeface="Verdana" pitchFamily="34" charset="0"/>
                <a:cs typeface="Verdana" pitchFamily="34" charset="0"/>
              </a:rPr>
              <a:t>                            Tüplü Maske</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FC2F84CF-B8A6-428C-8976-AA030F7A5325}" type="slidenum">
              <a:rPr lang="tr-TR"/>
              <a:pPr>
                <a:defRPr/>
              </a:pPr>
              <a:t>22</a:t>
            </a:fld>
            <a:endParaRPr lang="tr-TR" dirty="0"/>
          </a:p>
        </p:txBody>
      </p:sp>
      <p:pic>
        <p:nvPicPr>
          <p:cNvPr id="23558" name="5 Resim" descr="tüplü maske.jpg"/>
          <p:cNvPicPr>
            <a:picLocks noChangeAspect="1"/>
          </p:cNvPicPr>
          <p:nvPr/>
        </p:nvPicPr>
        <p:blipFill>
          <a:blip r:embed="rId3" cstate="print"/>
          <a:srcRect/>
          <a:stretch>
            <a:fillRect/>
          </a:stretch>
        </p:blipFill>
        <p:spPr bwMode="auto">
          <a:xfrm>
            <a:off x="2411413" y="1628775"/>
            <a:ext cx="5113337" cy="3833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6 Başlık"/>
          <p:cNvSpPr>
            <a:spLocks noGrp="1"/>
          </p:cNvSpPr>
          <p:nvPr>
            <p:ph type="title"/>
          </p:nvPr>
        </p:nvSpPr>
        <p:spPr/>
        <p:txBody>
          <a:bodyPr/>
          <a:lstStyle/>
          <a:p>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t> </a:t>
            </a:r>
            <a:br>
              <a:rPr lang="tr-TR" sz="2400" b="1" smtClean="0"/>
            </a:br>
            <a:r>
              <a:rPr lang="tr-TR" sz="2400" b="1" smtClean="0"/>
              <a:t/>
            </a:r>
            <a:br>
              <a:rPr lang="tr-TR" sz="2400" b="1" smtClean="0"/>
            </a:br>
            <a:r>
              <a:rPr lang="tr-TR" sz="2400" b="1" smtClean="0"/>
              <a:t>1-Solunum Sisteminin Korunması </a:t>
            </a:r>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b) Ortamda solunan havayı temizleyen solunum cihazları</a:t>
            </a:r>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24579" name="7 İçerik Yer Tutucusu"/>
          <p:cNvSpPr>
            <a:spLocks noGrp="1"/>
          </p:cNvSpPr>
          <p:nvPr>
            <p:ph idx="1"/>
          </p:nvPr>
        </p:nvSpPr>
        <p:spPr/>
        <p:txBody>
          <a:bodyPr/>
          <a:lstStyle/>
          <a:p>
            <a:endParaRPr lang="tr-TR" sz="2400" smtClean="0">
              <a:ea typeface="Verdana" pitchFamily="34" charset="0"/>
              <a:cs typeface="Verdana" pitchFamily="34" charset="0"/>
            </a:endParaRPr>
          </a:p>
          <a:p>
            <a:r>
              <a:rPr lang="tr-TR" sz="2400" smtClean="0">
                <a:ea typeface="Verdana" pitchFamily="34" charset="0"/>
                <a:cs typeface="Verdana" pitchFamily="34" charset="0"/>
              </a:rPr>
              <a:t>Ortamda solunan havayı temizleyen solunum cihazları, soluduğumuz havadaki parçacıkları filtreleyerek tehlikeli maddeleri temizler. Toz zerreciklerini, metal zerreciklerini, sisi, dumanı solunum havasından filtre ederek kişiye temiz hava sağlar. Bunlar çeyrek, yarım ve tam yüz maskeleridir.</a:t>
            </a:r>
          </a:p>
          <a:p>
            <a:endParaRPr lang="tr-TR" sz="2400" smtClean="0">
              <a:ea typeface="Verdana" pitchFamily="34" charset="0"/>
              <a:cs typeface="Verdana" pitchFamily="34" charset="0"/>
            </a:endParaRPr>
          </a:p>
          <a:p>
            <a:pPr>
              <a:buFont typeface="Arial" charset="0"/>
              <a:buNone/>
            </a:pPr>
            <a:r>
              <a:rPr lang="tr-TR" sz="2400" smtClean="0">
                <a:ea typeface="Verdana" pitchFamily="34" charset="0"/>
                <a:cs typeface="Verdana" pitchFamily="34" charset="0"/>
              </a:rPr>
              <a:t>	Solunan havayı temizleyen cihazlar (maskeler) şunlardır:</a:t>
            </a: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7510AD0B-4436-4A60-96A4-3A1A9F5150A6}" type="slidenum">
              <a:rPr lang="tr-TR"/>
              <a:pPr>
                <a:defRPr/>
              </a:pPr>
              <a:t>23</a:t>
            </a:fld>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6 Başlık"/>
          <p:cNvSpPr>
            <a:spLocks noGrp="1"/>
          </p:cNvSpPr>
          <p:nvPr>
            <p:ph type="title"/>
          </p:nvPr>
        </p:nvSpPr>
        <p:spPr>
          <a:xfrm>
            <a:off x="468313" y="404813"/>
            <a:ext cx="8229600" cy="1503362"/>
          </a:xfrm>
        </p:spPr>
        <p:txBody>
          <a:bodyPr/>
          <a:lstStyle/>
          <a:p>
            <a:r>
              <a:rPr lang="tr-TR" sz="2400" b="1" smtClean="0"/>
              <a:t> </a:t>
            </a:r>
            <a:br>
              <a:rPr lang="tr-TR" sz="2400" b="1" smtClean="0"/>
            </a:br>
            <a:r>
              <a:rPr lang="tr-TR" sz="2400" b="1" smtClean="0"/>
              <a:t>1-Solunum Sisteminin Korunması </a:t>
            </a:r>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
            </a:r>
            <a:br>
              <a:rPr lang="tr-TR" sz="2400" b="1" smtClean="0">
                <a:ea typeface="Verdana" pitchFamily="34" charset="0"/>
                <a:cs typeface="Verdana" pitchFamily="34" charset="0"/>
              </a:rPr>
            </a:br>
            <a:endParaRPr lang="tr-TR" sz="2400" smtClean="0">
              <a:ea typeface="Verdana" pitchFamily="34" charset="0"/>
              <a:cs typeface="Verdana" pitchFamily="34" charset="0"/>
            </a:endParaRPr>
          </a:p>
        </p:txBody>
      </p:sp>
      <p:sp>
        <p:nvSpPr>
          <p:cNvPr id="25603" name="7 İçerik Yer Tutucusu"/>
          <p:cNvSpPr>
            <a:spLocks noGrp="1"/>
          </p:cNvSpPr>
          <p:nvPr>
            <p:ph idx="1"/>
          </p:nvPr>
        </p:nvSpPr>
        <p:spPr/>
        <p:txBody>
          <a:bodyPr/>
          <a:lstStyle/>
          <a:p>
            <a:endParaRPr lang="tr-TR" sz="2400" smtClean="0">
              <a:ea typeface="Verdana" pitchFamily="34" charset="0"/>
              <a:cs typeface="Verdana" pitchFamily="34" charset="0"/>
            </a:endParaRPr>
          </a:p>
          <a:p>
            <a:pPr>
              <a:buFont typeface="Arial" charset="0"/>
              <a:buNone/>
            </a:pPr>
            <a:r>
              <a:rPr lang="tr-TR" sz="2400" b="1" smtClean="0">
                <a:ea typeface="Verdana" pitchFamily="34" charset="0"/>
                <a:cs typeface="Verdana" pitchFamily="34" charset="0"/>
              </a:rPr>
              <a:t>	1- Mekanik filtre tipi (partikül tutucu) maskeler:</a:t>
            </a:r>
            <a:endParaRPr lang="tr-TR" sz="2400" smtClean="0">
              <a:ea typeface="Verdana" pitchFamily="34" charset="0"/>
              <a:cs typeface="Verdana" pitchFamily="34" charset="0"/>
            </a:endParaRPr>
          </a:p>
          <a:p>
            <a:r>
              <a:rPr lang="tr-TR" sz="2400" smtClean="0"/>
              <a:t>Metal ve silis tozlarına karşı kullanılır,</a:t>
            </a:r>
          </a:p>
          <a:p>
            <a:r>
              <a:rPr lang="tr-TR" sz="2400" smtClean="0"/>
              <a:t>Ortamda asılı duran toz partikülleri (parçacıkları) solunum esnasında, filtre tarafından tutulur,</a:t>
            </a:r>
          </a:p>
          <a:p>
            <a:r>
              <a:rPr lang="tr-TR" sz="2400" smtClean="0"/>
              <a:t>Kısa sürede toz ile dolar, bu nedenle sık değiştirilmelidir,</a:t>
            </a:r>
          </a:p>
          <a:p>
            <a:r>
              <a:rPr lang="tr-TR" sz="2400" smtClean="0"/>
              <a:t>Filtre renginin koyulaşması, koruma özelliğini kaybettiğini gösterir,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FE2E32CD-EE39-4553-9F28-DF7B489DF5F7}" type="slidenum">
              <a:rPr lang="tr-TR"/>
              <a:pPr>
                <a:defRPr/>
              </a:pPr>
              <a:t>24</a:t>
            </a:fld>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6 Başlık"/>
          <p:cNvSpPr>
            <a:spLocks noGrp="1"/>
          </p:cNvSpPr>
          <p:nvPr>
            <p:ph type="title"/>
          </p:nvPr>
        </p:nvSpPr>
        <p:spPr/>
        <p:txBody>
          <a:bodyPr/>
          <a:lstStyle/>
          <a:p>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b="1" smtClean="0"/>
              <a:t> 1-Solunum Sisteminin Korunması </a:t>
            </a:r>
            <a:endParaRPr lang="tr-TR" sz="2400" smtClean="0">
              <a:ea typeface="Verdana" pitchFamily="34" charset="0"/>
              <a:cs typeface="Verdana" pitchFamily="34" charset="0"/>
            </a:endParaRPr>
          </a:p>
        </p:txBody>
      </p:sp>
      <p:sp>
        <p:nvSpPr>
          <p:cNvPr id="8" name="7 İçerik Yer Tutucusu"/>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endParaRPr lang="tr-TR" sz="2400" dirty="0" smtClean="0">
              <a:ea typeface="Verdana" pitchFamily="34" charset="0"/>
              <a:cs typeface="Verdana" pitchFamily="34" charset="0"/>
            </a:endParaRPr>
          </a:p>
          <a:p>
            <a:pPr fontAlgn="auto">
              <a:spcAft>
                <a:spcPts val="0"/>
              </a:spcAft>
              <a:buFont typeface="Arial" pitchFamily="34" charset="0"/>
              <a:buChar char="•"/>
              <a:defRPr/>
            </a:pPr>
            <a:endParaRPr lang="tr-TR" sz="2400" dirty="0" smtClean="0">
              <a:ea typeface="Verdana" pitchFamily="34" charset="0"/>
              <a:cs typeface="Verdana" pitchFamily="34" charset="0"/>
            </a:endParaRPr>
          </a:p>
          <a:p>
            <a:pPr fontAlgn="auto">
              <a:spcAft>
                <a:spcPts val="0"/>
              </a:spcAft>
              <a:buFont typeface="Arial" pitchFamily="34" charset="0"/>
              <a:buChar char="•"/>
              <a:defRPr/>
            </a:pPr>
            <a:endParaRPr lang="tr-TR" sz="2400" dirty="0" smtClean="0">
              <a:ea typeface="Verdana" pitchFamily="34" charset="0"/>
              <a:cs typeface="Verdana" pitchFamily="34" charset="0"/>
            </a:endParaRPr>
          </a:p>
          <a:p>
            <a:pPr fontAlgn="auto">
              <a:spcAft>
                <a:spcPts val="0"/>
              </a:spcAft>
              <a:buFont typeface="Arial" pitchFamily="34" charset="0"/>
              <a:buChar char="•"/>
              <a:defRPr/>
            </a:pPr>
            <a:endParaRPr lang="tr-TR" sz="2400" dirty="0" smtClean="0">
              <a:ea typeface="Verdana" pitchFamily="34" charset="0"/>
              <a:cs typeface="Verdana" pitchFamily="34" charset="0"/>
            </a:endParaRPr>
          </a:p>
          <a:p>
            <a:pPr fontAlgn="auto">
              <a:spcAft>
                <a:spcPts val="0"/>
              </a:spcAft>
              <a:buFont typeface="Arial" pitchFamily="34" charset="0"/>
              <a:buChar char="•"/>
              <a:defRPr/>
            </a:pPr>
            <a:endParaRPr lang="tr-TR" sz="2400" dirty="0" smtClean="0">
              <a:ea typeface="Verdana" pitchFamily="34" charset="0"/>
              <a:cs typeface="Verdana" pitchFamily="34" charset="0"/>
            </a:endParaRPr>
          </a:p>
          <a:p>
            <a:pPr fontAlgn="auto">
              <a:spcAft>
                <a:spcPts val="0"/>
              </a:spcAft>
              <a:buFont typeface="Arial" pitchFamily="34" charset="0"/>
              <a:buChar char="•"/>
              <a:defRPr/>
            </a:pPr>
            <a:endParaRPr lang="tr-TR" sz="2400" dirty="0" smtClean="0">
              <a:ea typeface="Verdana" pitchFamily="34" charset="0"/>
              <a:cs typeface="Verdana" pitchFamily="34" charset="0"/>
            </a:endParaRPr>
          </a:p>
          <a:p>
            <a:pPr fontAlgn="auto">
              <a:spcAft>
                <a:spcPts val="0"/>
              </a:spcAft>
              <a:buFont typeface="Arial" pitchFamily="34" charset="0"/>
              <a:buChar char="•"/>
              <a:defRPr/>
            </a:pPr>
            <a:endParaRPr lang="tr-TR" sz="2400" dirty="0" smtClean="0">
              <a:ea typeface="Verdana" pitchFamily="34" charset="0"/>
              <a:cs typeface="Verdana" pitchFamily="34" charset="0"/>
            </a:endParaRPr>
          </a:p>
          <a:p>
            <a:pPr fontAlgn="auto">
              <a:spcAft>
                <a:spcPts val="0"/>
              </a:spcAft>
              <a:buFont typeface="Arial" pitchFamily="34" charset="0"/>
              <a:buChar char="•"/>
              <a:defRPr/>
            </a:pPr>
            <a:endParaRPr lang="tr-TR" sz="2400" dirty="0" smtClean="0">
              <a:ea typeface="Verdana" pitchFamily="34" charset="0"/>
              <a:cs typeface="Verdana" pitchFamily="34" charset="0"/>
            </a:endParaRPr>
          </a:p>
          <a:p>
            <a:pPr fontAlgn="auto">
              <a:spcAft>
                <a:spcPts val="0"/>
              </a:spcAft>
              <a:buFont typeface="Arial" pitchFamily="34" charset="0"/>
              <a:buChar char="•"/>
              <a:defRPr/>
            </a:pPr>
            <a:endParaRPr lang="tr-TR" sz="2400" dirty="0" smtClean="0">
              <a:ea typeface="Verdana" pitchFamily="34" charset="0"/>
              <a:cs typeface="Verdana" pitchFamily="34" charset="0"/>
            </a:endParaRPr>
          </a:p>
          <a:p>
            <a:pPr fontAlgn="auto">
              <a:spcAft>
                <a:spcPts val="0"/>
              </a:spcAft>
              <a:buFont typeface="Arial" pitchFamily="34" charset="0"/>
              <a:buChar char="•"/>
              <a:defRPr/>
            </a:pPr>
            <a:endParaRPr lang="tr-TR" sz="2400" dirty="0" smtClean="0">
              <a:ea typeface="Verdana" pitchFamily="34" charset="0"/>
              <a:cs typeface="Verdana" pitchFamily="34" charset="0"/>
            </a:endParaRPr>
          </a:p>
          <a:p>
            <a:pPr fontAlgn="auto">
              <a:spcAft>
                <a:spcPts val="0"/>
              </a:spcAft>
              <a:buFont typeface="Arial" pitchFamily="34" charset="0"/>
              <a:buChar char="•"/>
              <a:defRPr/>
            </a:pPr>
            <a:endParaRPr lang="tr-TR" sz="2400" dirty="0" smtClean="0">
              <a:ea typeface="Verdana" pitchFamily="34" charset="0"/>
              <a:cs typeface="Verdana" pitchFamily="34" charset="0"/>
            </a:endParaRPr>
          </a:p>
          <a:p>
            <a:pPr fontAlgn="auto">
              <a:spcAft>
                <a:spcPts val="0"/>
              </a:spcAft>
              <a:buFont typeface="Arial" pitchFamily="34" charset="0"/>
              <a:buNone/>
              <a:defRPr/>
            </a:pPr>
            <a:r>
              <a:rPr lang="tr-TR" sz="2400" dirty="0" smtClean="0">
                <a:ea typeface="Verdana" pitchFamily="34" charset="0"/>
                <a:cs typeface="Verdana" pitchFamily="34" charset="0"/>
              </a:rPr>
              <a:t>                          Partikül tutucu maske</a:t>
            </a:r>
          </a:p>
          <a:p>
            <a:pPr fontAlgn="auto">
              <a:spcAft>
                <a:spcPts val="0"/>
              </a:spcAft>
              <a:buFont typeface="Arial" pitchFamily="34" charset="0"/>
              <a:buChar char="•"/>
              <a:defRPr/>
            </a:pPr>
            <a:endParaRPr lang="tr-TR" sz="2400" dirty="0">
              <a:ea typeface="Verdana" pitchFamily="34" charset="0"/>
              <a:cs typeface="Verdana" pitchFamily="34" charset="0"/>
            </a:endParaRPr>
          </a:p>
          <a:p>
            <a:pPr fontAlgn="auto">
              <a:spcAft>
                <a:spcPts val="0"/>
              </a:spcAft>
              <a:buFont typeface="Arial" pitchFamily="34" charset="0"/>
              <a:buChar char="•"/>
              <a:defRPr/>
            </a:pPr>
            <a:endParaRPr lang="tr-TR" sz="2400" dirty="0" smtClean="0">
              <a:ea typeface="Verdana" pitchFamily="34" charset="0"/>
              <a:cs typeface="Verdana" pitchFamily="34" charset="0"/>
            </a:endParaRPr>
          </a:p>
          <a:p>
            <a:pPr fontAlgn="auto">
              <a:spcAft>
                <a:spcPts val="0"/>
              </a:spcAft>
              <a:buFont typeface="Arial" pitchFamily="34" charset="0"/>
              <a:buChar char="•"/>
              <a:defRPr/>
            </a:pPr>
            <a:endParaRPr lang="tr-TR" sz="2400" dirty="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B77DD1EE-7125-4EBB-B3FF-0EEE2555C08E}" type="slidenum">
              <a:rPr lang="tr-TR"/>
              <a:pPr>
                <a:defRPr/>
              </a:pPr>
              <a:t>25</a:t>
            </a:fld>
            <a:endParaRPr lang="tr-TR" dirty="0"/>
          </a:p>
        </p:txBody>
      </p:sp>
      <p:pic>
        <p:nvPicPr>
          <p:cNvPr id="26630" name="5 Resim" descr="partikül tutucu.jpg"/>
          <p:cNvPicPr>
            <a:picLocks noChangeAspect="1"/>
          </p:cNvPicPr>
          <p:nvPr/>
        </p:nvPicPr>
        <p:blipFill>
          <a:blip r:embed="rId3" cstate="print"/>
          <a:srcRect/>
          <a:stretch>
            <a:fillRect/>
          </a:stretch>
        </p:blipFill>
        <p:spPr bwMode="auto">
          <a:xfrm>
            <a:off x="2771775" y="1628775"/>
            <a:ext cx="3529013" cy="391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6 Başlık"/>
          <p:cNvSpPr>
            <a:spLocks noGrp="1"/>
          </p:cNvSpPr>
          <p:nvPr>
            <p:ph type="title"/>
          </p:nvPr>
        </p:nvSpPr>
        <p:spPr/>
        <p:txBody>
          <a:bodyPr/>
          <a:lstStyle/>
          <a:p>
            <a:r>
              <a:rPr lang="tr-TR" sz="2400" b="1" smtClean="0"/>
              <a:t/>
            </a:r>
            <a:br>
              <a:rPr lang="tr-TR" sz="2400" b="1" smtClean="0"/>
            </a:br>
            <a:r>
              <a:rPr lang="tr-TR" sz="2400" b="1" smtClean="0"/>
              <a:t>1-Solunum Sisteminin Korunması </a:t>
            </a:r>
            <a:r>
              <a:rPr lang="tr-TR" sz="2400" b="1" smtClean="0">
                <a:ea typeface="Verdana" pitchFamily="34" charset="0"/>
                <a:cs typeface="Verdana" pitchFamily="34" charset="0"/>
              </a:rPr>
              <a:t/>
            </a:r>
            <a:br>
              <a:rPr lang="tr-TR" sz="2400" b="1" smtClean="0">
                <a:ea typeface="Verdana" pitchFamily="34" charset="0"/>
                <a:cs typeface="Verdana" pitchFamily="34" charset="0"/>
              </a:rPr>
            </a:br>
            <a:endParaRPr lang="tr-TR" sz="2400" smtClean="0">
              <a:ea typeface="Verdana" pitchFamily="34" charset="0"/>
              <a:cs typeface="Verdana" pitchFamily="34" charset="0"/>
            </a:endParaRPr>
          </a:p>
        </p:txBody>
      </p:sp>
      <p:sp>
        <p:nvSpPr>
          <p:cNvPr id="27651" name="7 İçerik Yer Tutucusu"/>
          <p:cNvSpPr>
            <a:spLocks noGrp="1"/>
          </p:cNvSpPr>
          <p:nvPr>
            <p:ph idx="1"/>
          </p:nvPr>
        </p:nvSpPr>
        <p:spPr/>
        <p:txBody>
          <a:bodyPr/>
          <a:lstStyle/>
          <a:p>
            <a:endParaRPr lang="tr-TR" sz="2400" smtClean="0">
              <a:ea typeface="Verdana" pitchFamily="34" charset="0"/>
              <a:cs typeface="Verdana" pitchFamily="34" charset="0"/>
            </a:endParaRPr>
          </a:p>
          <a:p>
            <a:pPr>
              <a:buFont typeface="Arial" charset="0"/>
              <a:buNone/>
            </a:pPr>
            <a:r>
              <a:rPr lang="tr-TR" sz="2400" b="1" smtClean="0">
                <a:ea typeface="Verdana" pitchFamily="34" charset="0"/>
                <a:cs typeface="Verdana" pitchFamily="34" charset="0"/>
              </a:rPr>
              <a:t>	2- Kimyasal filtre tipi maskeler:</a:t>
            </a:r>
            <a:endParaRPr lang="tr-TR" sz="2400" smtClean="0">
              <a:ea typeface="Verdana" pitchFamily="34" charset="0"/>
              <a:cs typeface="Verdana" pitchFamily="34" charset="0"/>
            </a:endParaRPr>
          </a:p>
          <a:p>
            <a:r>
              <a:rPr lang="tr-TR" sz="2400" smtClean="0"/>
              <a:t>Havada bulunan toz, gaz, duman ve toksin partiküllere karşı kullanılır,</a:t>
            </a:r>
          </a:p>
          <a:p>
            <a:r>
              <a:rPr lang="tr-TR" sz="2400" smtClean="0"/>
              <a:t>Zararlı gazlar ve partiküller, aktif granül kömür tarafından emilerek reaksiyona sokulur.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07D6F913-8ECD-45F7-B33E-E615F344FC7D}" type="slidenum">
              <a:rPr lang="tr-TR"/>
              <a:pPr>
                <a:defRPr/>
              </a:pPr>
              <a:t>26</a:t>
            </a:fld>
            <a:endParaRPr lang="tr-TR" dirty="0"/>
          </a:p>
        </p:txBody>
      </p:sp>
      <p:pic>
        <p:nvPicPr>
          <p:cNvPr id="27654" name="5 Resim" descr="solunum sisteminin korunması1.jpg"/>
          <p:cNvPicPr>
            <a:picLocks noChangeAspect="1"/>
          </p:cNvPicPr>
          <p:nvPr/>
        </p:nvPicPr>
        <p:blipFill>
          <a:blip r:embed="rId3" cstate="print"/>
          <a:srcRect/>
          <a:stretch>
            <a:fillRect/>
          </a:stretch>
        </p:blipFill>
        <p:spPr bwMode="auto">
          <a:xfrm>
            <a:off x="3365500" y="4149725"/>
            <a:ext cx="214312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6 Başlık"/>
          <p:cNvSpPr>
            <a:spLocks noGrp="1"/>
          </p:cNvSpPr>
          <p:nvPr>
            <p:ph type="title"/>
          </p:nvPr>
        </p:nvSpPr>
        <p:spPr/>
        <p:txBody>
          <a:bodyPr/>
          <a:lstStyle/>
          <a:p>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b="1" smtClean="0"/>
              <a:t> 1-Solunum Sisteminin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28675" name="7 İçerik Yer Tutucusu"/>
          <p:cNvSpPr>
            <a:spLocks noGrp="1"/>
          </p:cNvSpPr>
          <p:nvPr>
            <p:ph idx="1"/>
          </p:nvPr>
        </p:nvSpPr>
        <p:spPr/>
        <p:txBody>
          <a:bodyPr/>
          <a:lstStyle/>
          <a:p>
            <a:r>
              <a:rPr lang="tr-TR" sz="2400" b="1" smtClean="0">
                <a:ea typeface="Verdana" pitchFamily="34" charset="0"/>
                <a:cs typeface="Verdana" pitchFamily="34" charset="0"/>
              </a:rPr>
              <a:t>3- Toz maskeleri:</a:t>
            </a:r>
            <a:endParaRPr lang="tr-TR" sz="2400" smtClean="0"/>
          </a:p>
          <a:p>
            <a:r>
              <a:rPr lang="tr-TR" sz="2400" smtClean="0"/>
              <a:t>Genellikle, selülozik elyaftan yapılmış basit maskelerdir,</a:t>
            </a:r>
          </a:p>
          <a:p>
            <a:r>
              <a:rPr lang="tr-TR" sz="2400" smtClean="0"/>
              <a:t>(0,2 – 5 mikron) arasındaki tozlara karşı kullanılır,</a:t>
            </a:r>
          </a:p>
          <a:p>
            <a:r>
              <a:rPr lang="tr-TR" sz="2400" smtClean="0"/>
              <a:t>Kullanma süresi çok kısadır, sadece ağız ve burun bölgesini kapatır.</a:t>
            </a: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1A500863-3B97-4129-AF89-F65704E044B1}" type="slidenum">
              <a:rPr lang="tr-TR"/>
              <a:pPr>
                <a:defRPr/>
              </a:pPr>
              <a:t>27</a:t>
            </a:fld>
            <a:endParaRPr lang="tr-TR" dirty="0"/>
          </a:p>
        </p:txBody>
      </p:sp>
      <p:pic>
        <p:nvPicPr>
          <p:cNvPr id="28678" name="5 Resim" descr="toz maske.jpg"/>
          <p:cNvPicPr>
            <a:picLocks noChangeAspect="1"/>
          </p:cNvPicPr>
          <p:nvPr/>
        </p:nvPicPr>
        <p:blipFill>
          <a:blip r:embed="rId3" cstate="print"/>
          <a:srcRect/>
          <a:stretch>
            <a:fillRect/>
          </a:stretch>
        </p:blipFill>
        <p:spPr bwMode="auto">
          <a:xfrm>
            <a:off x="3708400" y="3933825"/>
            <a:ext cx="232410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6 Başlık"/>
          <p:cNvSpPr>
            <a:spLocks noGrp="1"/>
          </p:cNvSpPr>
          <p:nvPr>
            <p:ph type="title"/>
          </p:nvPr>
        </p:nvSpPr>
        <p:spPr/>
        <p:txBody>
          <a:bodyPr/>
          <a:lstStyle/>
          <a:p>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t> 1-Solunum Sisteminin Korunması </a:t>
            </a:r>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29699" name="7 İçerik Yer Tutucusu"/>
          <p:cNvSpPr>
            <a:spLocks noGrp="1"/>
          </p:cNvSpPr>
          <p:nvPr>
            <p:ph idx="1"/>
          </p:nvPr>
        </p:nvSpPr>
        <p:spPr/>
        <p:txBody>
          <a:bodyPr/>
          <a:lstStyle/>
          <a:p>
            <a:endParaRPr lang="tr-TR" sz="2400" smtClean="0">
              <a:ea typeface="Verdana" pitchFamily="34" charset="0"/>
              <a:cs typeface="Verdana" pitchFamily="34" charset="0"/>
            </a:endParaRPr>
          </a:p>
          <a:p>
            <a:r>
              <a:rPr lang="tr-TR" sz="2400" b="1" smtClean="0">
                <a:ea typeface="Verdana" pitchFamily="34" charset="0"/>
                <a:cs typeface="Verdana" pitchFamily="34" charset="0"/>
              </a:rPr>
              <a:t>4- Kanisterli (filtre kutulu) gaz maskeleri:</a:t>
            </a:r>
            <a:endParaRPr lang="tr-TR" sz="2400" smtClean="0">
              <a:ea typeface="Verdana" pitchFamily="34" charset="0"/>
              <a:cs typeface="Verdana" pitchFamily="34" charset="0"/>
            </a:endParaRPr>
          </a:p>
          <a:p>
            <a:r>
              <a:rPr lang="tr-TR" sz="2400" smtClean="0"/>
              <a:t>Tüm olarak yüzü kaplayan, sırtta taşınan filtre kutusuna bağlı olan ve organik buhar, asit gazları, NH3, CO veya bunların farklı bileşimlerinden oluşan zararlılara karşı kullanılır,</a:t>
            </a: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98373506-A666-41A6-B4D7-67506B5951B9}" type="slidenum">
              <a:rPr lang="tr-TR"/>
              <a:pPr>
                <a:defRPr/>
              </a:pPr>
              <a:t>28</a:t>
            </a:fld>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3 Başlık"/>
          <p:cNvSpPr>
            <a:spLocks noGrp="1"/>
          </p:cNvSpPr>
          <p:nvPr>
            <p:ph type="title"/>
          </p:nvPr>
        </p:nvSpPr>
        <p:spPr/>
        <p:txBody>
          <a:bodyPr/>
          <a:lstStyle/>
          <a:p>
            <a:r>
              <a:rPr lang="tr-TR" sz="2400" b="1" smtClean="0"/>
              <a:t>1-Solunum Sisteminin Korunması</a:t>
            </a:r>
            <a:endParaRPr lang="tr-TR" sz="2400" smtClean="0"/>
          </a:p>
        </p:txBody>
      </p:sp>
      <p:sp>
        <p:nvSpPr>
          <p:cNvPr id="30723" name="4 İçerik Yer Tutucusu"/>
          <p:cNvSpPr>
            <a:spLocks noGrp="1"/>
          </p:cNvSpPr>
          <p:nvPr>
            <p:ph idx="1"/>
          </p:nvPr>
        </p:nvSpPr>
        <p:spPr/>
        <p:txBody>
          <a:bodyPr/>
          <a:lstStyle/>
          <a:p>
            <a:endParaRPr lang="tr-TR" sz="2400" smtClean="0"/>
          </a:p>
          <a:p>
            <a:endParaRPr lang="tr-TR" sz="2400" smtClean="0"/>
          </a:p>
          <a:p>
            <a:endParaRPr lang="tr-TR" sz="2400" smtClean="0"/>
          </a:p>
          <a:p>
            <a:r>
              <a:rPr lang="tr-TR" sz="2400" smtClean="0"/>
              <a:t>Gaz yoğunluğunun düşük olduğu, geniş alanlarda kullanılır, </a:t>
            </a:r>
          </a:p>
          <a:p>
            <a:r>
              <a:rPr lang="tr-TR" sz="2400" smtClean="0"/>
              <a:t>Kısa süreli, acil durumlarda kullanılır, sürekli kullanılmaz,</a:t>
            </a:r>
          </a:p>
          <a:p>
            <a:pPr algn="just"/>
            <a:endParaRPr lang="tr-TR" sz="2400" smtClean="0"/>
          </a:p>
        </p:txBody>
      </p:sp>
      <p:sp>
        <p:nvSpPr>
          <p:cNvPr id="6" name="5 Slayt Numarası Yer Tutucusu"/>
          <p:cNvSpPr>
            <a:spLocks noGrp="1"/>
          </p:cNvSpPr>
          <p:nvPr>
            <p:ph type="sldNum" sz="quarter" idx="12"/>
          </p:nvPr>
        </p:nvSpPr>
        <p:spPr/>
        <p:txBody>
          <a:bodyPr/>
          <a:lstStyle/>
          <a:p>
            <a:pPr>
              <a:defRPr/>
            </a:pPr>
            <a:fld id="{FDA230E8-E9F4-45B6-94A2-AA701B66C09C}" type="slidenum">
              <a:rPr lang="tr-TR"/>
              <a:pPr>
                <a:defRPr/>
              </a:pPr>
              <a:t>29</a:t>
            </a:fld>
            <a:endParaRPr lang="tr-TR"/>
          </a:p>
        </p:txBody>
      </p:sp>
      <p:sp>
        <p:nvSpPr>
          <p:cNvPr id="7" name="6 Altbilgi Yer Tutucusu"/>
          <p:cNvSpPr>
            <a:spLocks noGrp="1"/>
          </p:cNvSpPr>
          <p:nvPr>
            <p:ph type="ftr" sz="quarter" idx="11"/>
          </p:nvPr>
        </p:nvSpPr>
        <p:spPr>
          <a:xfrm>
            <a:off x="468313" y="6356350"/>
            <a:ext cx="7920037" cy="365125"/>
          </a:xfrm>
        </p:spPr>
        <p:txBody>
          <a:bodyPr/>
          <a:lstStyle/>
          <a:p>
            <a:pPr>
              <a:defRPr/>
            </a:pP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p:txBody>
          <a:bodyPr wrap="none">
            <a:spAutoFit/>
          </a:bodyPr>
          <a:lstStyle/>
          <a:p>
            <a:pPr algn="just"/>
            <a:r>
              <a:rPr lang="tr-TR" sz="2400" b="1" smtClean="0">
                <a:ea typeface="Times New Roman" pitchFamily="18" charset="0"/>
                <a:cs typeface="Arial" charset="0"/>
              </a:rPr>
              <a:t>Alt başlıkları</a:t>
            </a:r>
            <a:endParaRPr lang="tr-TR" sz="1800" smtClean="0">
              <a:latin typeface="Arial" charset="0"/>
              <a:ea typeface="Times New Roman" pitchFamily="18" charset="0"/>
              <a:cs typeface="Arial" charset="0"/>
            </a:endParaRPr>
          </a:p>
        </p:txBody>
      </p:sp>
      <p:sp>
        <p:nvSpPr>
          <p:cNvPr id="4099" name="7 İçerik Yer Tutucusu"/>
          <p:cNvSpPr>
            <a:spLocks noGrp="1"/>
          </p:cNvSpPr>
          <p:nvPr>
            <p:ph idx="1"/>
          </p:nvPr>
        </p:nvSpPr>
        <p:spPr/>
        <p:txBody>
          <a:bodyPr/>
          <a:lstStyle/>
          <a:p>
            <a:r>
              <a:rPr lang="tr-TR" sz="2400" smtClean="0">
                <a:ea typeface="Verdana" pitchFamily="34" charset="0"/>
                <a:cs typeface="Verdana" pitchFamily="34" charset="0"/>
              </a:rPr>
              <a:t>KKD’nin tanımı ve özellikleri</a:t>
            </a:r>
          </a:p>
          <a:p>
            <a:r>
              <a:rPr lang="tr-TR" sz="2400" smtClean="0">
                <a:ea typeface="Verdana" pitchFamily="34" charset="0"/>
                <a:cs typeface="Verdana" pitchFamily="34" charset="0"/>
              </a:rPr>
              <a:t>KKD seçimi ve kullanımı</a:t>
            </a:r>
          </a:p>
          <a:p>
            <a:r>
              <a:rPr lang="tr-TR" sz="2400" smtClean="0">
                <a:ea typeface="Verdana" pitchFamily="34" charset="0"/>
                <a:cs typeface="Verdana" pitchFamily="34" charset="0"/>
              </a:rPr>
              <a:t>KKD kullanılması gereken işler</a:t>
            </a:r>
          </a:p>
          <a:p>
            <a:r>
              <a:rPr lang="tr-TR" sz="2400" smtClean="0">
                <a:ea typeface="Verdana" pitchFamily="34" charset="0"/>
                <a:cs typeface="Verdana" pitchFamily="34" charset="0"/>
              </a:rPr>
              <a:t>KKD çeşitleri</a:t>
            </a:r>
          </a:p>
          <a:p>
            <a:r>
              <a:rPr lang="tr-TR" sz="2400" smtClean="0">
                <a:ea typeface="Verdana" pitchFamily="34" charset="0"/>
                <a:cs typeface="Verdana" pitchFamily="34" charset="0"/>
              </a:rPr>
              <a:t>Piyasa Gözetimi ve Denetimi (PGD)</a:t>
            </a:r>
          </a:p>
        </p:txBody>
      </p:sp>
      <p:sp>
        <p:nvSpPr>
          <p:cNvPr id="5" name="4 Altbilgi Yer Tutucusu"/>
          <p:cNvSpPr>
            <a:spLocks noGrp="1"/>
          </p:cNvSpPr>
          <p:nvPr>
            <p:ph type="ftr" sz="quarter" idx="11"/>
          </p:nvPr>
        </p:nvSpPr>
        <p:spPr>
          <a:xfrm>
            <a:off x="1042988" y="6356350"/>
            <a:ext cx="6842125"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11C78E3C-5946-4F9D-8F8E-6A0ADC34C20E}" type="slidenum">
              <a:rPr lang="tr-TR"/>
              <a:pPr>
                <a:defRPr/>
              </a:pPr>
              <a:t>3</a:t>
            </a:fld>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6 Başlık"/>
          <p:cNvSpPr>
            <a:spLocks noGrp="1"/>
          </p:cNvSpPr>
          <p:nvPr>
            <p:ph type="title"/>
          </p:nvPr>
        </p:nvSpPr>
        <p:spPr/>
        <p:txBody>
          <a:bodyPr/>
          <a:lstStyle/>
          <a:p>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b="1" smtClean="0"/>
              <a:t> 1-Solunum Sisteminin Korunması </a:t>
            </a:r>
            <a:endParaRPr lang="tr-TR" sz="2400" smtClean="0">
              <a:ea typeface="Verdana" pitchFamily="34" charset="0"/>
              <a:cs typeface="Verdana" pitchFamily="34" charset="0"/>
            </a:endParaRPr>
          </a:p>
        </p:txBody>
      </p:sp>
      <p:sp>
        <p:nvSpPr>
          <p:cNvPr id="31747" name="7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pPr>
              <a:buFont typeface="Arial" charset="0"/>
              <a:buNone/>
            </a:pPr>
            <a:r>
              <a:rPr lang="tr-TR" sz="2400" smtClean="0">
                <a:ea typeface="Verdana" pitchFamily="34" charset="0"/>
                <a:cs typeface="Verdana" pitchFamily="34" charset="0"/>
              </a:rPr>
              <a:t>                       Kanisterli gaz maskesi</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7D47DB7D-A32A-4D18-969C-B6AF52FDE831}" type="slidenum">
              <a:rPr lang="tr-TR"/>
              <a:pPr>
                <a:defRPr/>
              </a:pPr>
              <a:t>30</a:t>
            </a:fld>
            <a:endParaRPr lang="tr-TR" dirty="0"/>
          </a:p>
        </p:txBody>
      </p:sp>
      <p:pic>
        <p:nvPicPr>
          <p:cNvPr id="31750" name="5 Resim" descr="kanisterli.jpg"/>
          <p:cNvPicPr>
            <a:picLocks noChangeAspect="1"/>
          </p:cNvPicPr>
          <p:nvPr/>
        </p:nvPicPr>
        <p:blipFill>
          <a:blip r:embed="rId3" cstate="print"/>
          <a:srcRect/>
          <a:stretch>
            <a:fillRect/>
          </a:stretch>
        </p:blipFill>
        <p:spPr bwMode="auto">
          <a:xfrm>
            <a:off x="2124075" y="1700213"/>
            <a:ext cx="4968875" cy="372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6 Başlık"/>
          <p:cNvSpPr>
            <a:spLocks noGrp="1"/>
          </p:cNvSpPr>
          <p:nvPr>
            <p:ph type="title"/>
          </p:nvPr>
        </p:nvSpPr>
        <p:spPr/>
        <p:txBody>
          <a:bodyPr/>
          <a:lstStyle/>
          <a:p>
            <a:r>
              <a:rPr lang="tr-TR" sz="2400" b="1" smtClean="0"/>
              <a:t/>
            </a:r>
            <a:br>
              <a:rPr lang="tr-TR" sz="2400" b="1" smtClean="0"/>
            </a:br>
            <a:r>
              <a:rPr lang="tr-TR" sz="2400" b="1" smtClean="0"/>
              <a:t/>
            </a:r>
            <a:br>
              <a:rPr lang="tr-TR" sz="2400" b="1" smtClean="0"/>
            </a:br>
            <a:r>
              <a:rPr lang="tr-TR" sz="2400" b="1" smtClean="0"/>
              <a:t>1-Solunum Sisteminin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32771" name="7 İçerik Yer Tutucusu"/>
          <p:cNvSpPr>
            <a:spLocks noGrp="1"/>
          </p:cNvSpPr>
          <p:nvPr>
            <p:ph idx="1"/>
          </p:nvPr>
        </p:nvSpPr>
        <p:spPr>
          <a:xfrm>
            <a:off x="457200" y="1196975"/>
            <a:ext cx="8229600" cy="4929188"/>
          </a:xfrm>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ea typeface="Verdana" pitchFamily="34" charset="0"/>
                <a:cs typeface="Verdana" pitchFamily="34" charset="0"/>
              </a:rPr>
              <a:t>Oksijen yetersizliği veya zararlıların Mak. Değerlerini aştığı durumlarda yararlı olmaz,</a:t>
            </a:r>
          </a:p>
          <a:p>
            <a:r>
              <a:rPr lang="tr-TR" sz="2400" smtClean="0">
                <a:ea typeface="Verdana" pitchFamily="34" charset="0"/>
                <a:cs typeface="Verdana" pitchFamily="34" charset="0"/>
              </a:rPr>
              <a:t>Kanisterin kontrol penceresindeki panelin renk değişikliğine uğraması, renginin solması maskenin koruyucu özelliğini kaybettiğini gösterir.</a:t>
            </a:r>
          </a:p>
          <a:p>
            <a:pPr>
              <a:buFont typeface="Arial" charset="0"/>
              <a:buNone/>
            </a:pPr>
            <a:r>
              <a:rPr lang="tr-TR" sz="2400" b="1" smtClean="0">
                <a:ea typeface="Verdana" pitchFamily="34" charset="0"/>
                <a:cs typeface="Verdana" pitchFamily="34" charset="0"/>
              </a:rPr>
              <a:t>	</a:t>
            </a:r>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78E4F601-9E7A-4891-ACDF-F91A7B49BA3F}" type="slidenum">
              <a:rPr lang="tr-TR"/>
              <a:pPr>
                <a:defRPr/>
              </a:pPr>
              <a:t>31</a:t>
            </a:fld>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p:txBody>
          <a:bodyPr/>
          <a:lstStyle/>
          <a:p>
            <a:r>
              <a:rPr lang="tr-TR" sz="2400" b="1" smtClean="0"/>
              <a:t> 1-Solunum Sisteminin Korunması </a:t>
            </a:r>
            <a:endParaRPr lang="tr-TR" sz="2400" smtClean="0"/>
          </a:p>
        </p:txBody>
      </p:sp>
      <p:sp>
        <p:nvSpPr>
          <p:cNvPr id="33795" name="2 İçerik Yer Tutucusu"/>
          <p:cNvSpPr>
            <a:spLocks noGrp="1"/>
          </p:cNvSpPr>
          <p:nvPr>
            <p:ph idx="1"/>
          </p:nvPr>
        </p:nvSpPr>
        <p:spPr/>
        <p:txBody>
          <a:bodyPr/>
          <a:lstStyle/>
          <a:p>
            <a:pPr>
              <a:buFont typeface="Arial" charset="0"/>
              <a:buNone/>
            </a:pPr>
            <a:endParaRPr lang="tr-TR" sz="2400" b="1" smtClean="0">
              <a:ea typeface="Verdana" pitchFamily="34" charset="0"/>
              <a:cs typeface="Verdana" pitchFamily="34" charset="0"/>
            </a:endParaRPr>
          </a:p>
          <a:p>
            <a:pPr>
              <a:buFont typeface="Arial" charset="0"/>
              <a:buNone/>
            </a:pPr>
            <a:endParaRPr lang="tr-TR" sz="2400" b="1" smtClean="0">
              <a:ea typeface="Verdana" pitchFamily="34" charset="0"/>
              <a:cs typeface="Verdana" pitchFamily="34" charset="0"/>
            </a:endParaRPr>
          </a:p>
          <a:p>
            <a:pPr>
              <a:buFont typeface="Arial" charset="0"/>
              <a:buNone/>
            </a:pPr>
            <a:r>
              <a:rPr lang="tr-TR" sz="2400" b="1" smtClean="0">
                <a:ea typeface="Verdana" pitchFamily="34" charset="0"/>
                <a:cs typeface="Verdana" pitchFamily="34" charset="0"/>
              </a:rPr>
              <a:t>	5-Hava beslemeli maskeler: </a:t>
            </a:r>
            <a:endParaRPr lang="tr-TR" sz="2400" smtClean="0">
              <a:ea typeface="Verdana" pitchFamily="34" charset="0"/>
              <a:cs typeface="Verdana" pitchFamily="34" charset="0"/>
            </a:endParaRPr>
          </a:p>
          <a:p>
            <a:r>
              <a:rPr lang="tr-TR" sz="2400" smtClean="0">
                <a:ea typeface="Verdana" pitchFamily="34" charset="0"/>
                <a:cs typeface="Verdana" pitchFamily="34" charset="0"/>
              </a:rPr>
              <a:t>İşyeri havasında bulunan zararlı etkilerden korunmak üzere, hortum vasıtasıyla dışarıdan hava verilir,</a:t>
            </a:r>
          </a:p>
          <a:p>
            <a:r>
              <a:rPr lang="tr-TR" sz="2400" smtClean="0">
                <a:ea typeface="Verdana" pitchFamily="34" charset="0"/>
                <a:cs typeface="Verdana" pitchFamily="34" charset="0"/>
              </a:rPr>
              <a:t>Tehlikeli konsantrasyonlardaki toz, sis, buhar veya gaz içeren tanklar, kuyular vb. yerlerde kullanılırlar.</a:t>
            </a:r>
          </a:p>
          <a:p>
            <a:endParaRPr lang="tr-TR" sz="2400" smtClean="0"/>
          </a:p>
        </p:txBody>
      </p:sp>
      <p:sp>
        <p:nvSpPr>
          <p:cNvPr id="4" name="3 Altbilgi Yer Tutucusu"/>
          <p:cNvSpPr>
            <a:spLocks noGrp="1"/>
          </p:cNvSpPr>
          <p:nvPr>
            <p:ph type="ftr" sz="quarter" idx="11"/>
          </p:nvPr>
        </p:nvSpPr>
        <p:spPr>
          <a:xfrm>
            <a:off x="755650" y="6356350"/>
            <a:ext cx="7345363" cy="365125"/>
          </a:xfrm>
        </p:spPr>
        <p:txBody>
          <a:bodyPr/>
          <a:lstStyle/>
          <a:p>
            <a:pPr>
              <a:defRPr/>
            </a:pPr>
            <a:r>
              <a:rPr lang="tr-TR" dirty="0" smtClean="0"/>
              <a:t> </a:t>
            </a:r>
            <a:endParaRPr lang="tr-TR" dirty="0"/>
          </a:p>
        </p:txBody>
      </p:sp>
      <p:sp>
        <p:nvSpPr>
          <p:cNvPr id="5" name="4 Slayt Numarası Yer Tutucusu"/>
          <p:cNvSpPr>
            <a:spLocks noGrp="1"/>
          </p:cNvSpPr>
          <p:nvPr>
            <p:ph type="sldNum" sz="quarter" idx="12"/>
          </p:nvPr>
        </p:nvSpPr>
        <p:spPr/>
        <p:txBody>
          <a:bodyPr/>
          <a:lstStyle/>
          <a:p>
            <a:pPr>
              <a:defRPr/>
            </a:pPr>
            <a:fld id="{4CB90B7A-064E-4A92-A9C1-DDD5970E4497}" type="slidenum">
              <a:rPr lang="tr-TR"/>
              <a:pPr>
                <a:defRPr/>
              </a:pPr>
              <a:t>32</a:t>
            </a:fld>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6 Başlık"/>
          <p:cNvSpPr>
            <a:spLocks noGrp="1"/>
          </p:cNvSpPr>
          <p:nvPr>
            <p:ph type="title"/>
          </p:nvPr>
        </p:nvSpPr>
        <p:spPr/>
        <p:txBody>
          <a:bodyPr/>
          <a:lstStyle/>
          <a:p>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b="1" smtClean="0"/>
              <a:t> 1-Solunum Sisteminin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34819" name="7 İçerik Yer Tutucusu"/>
          <p:cNvSpPr>
            <a:spLocks noGrp="1"/>
          </p:cNvSpPr>
          <p:nvPr>
            <p:ph idx="1"/>
          </p:nvPr>
        </p:nvSpPr>
        <p:spPr/>
        <p:txBody>
          <a:bodyPr/>
          <a:lstStyle/>
          <a:p>
            <a:endParaRPr lang="tr-TR" sz="2400" b="1" smtClean="0">
              <a:ea typeface="Verdana" pitchFamily="34" charset="0"/>
              <a:cs typeface="Verdana" pitchFamily="34" charset="0"/>
            </a:endParaRPr>
          </a:p>
          <a:p>
            <a:r>
              <a:rPr lang="tr-TR" sz="2400" b="1" smtClean="0">
                <a:ea typeface="Verdana" pitchFamily="34" charset="0"/>
                <a:cs typeface="Verdana" pitchFamily="34" charset="0"/>
              </a:rPr>
              <a:t>6-Temiz havası kendinden olan (oksijen beslemeli) maskeler:</a:t>
            </a:r>
            <a:endParaRPr lang="tr-TR" sz="2400" smtClean="0">
              <a:ea typeface="Verdana" pitchFamily="34" charset="0"/>
              <a:cs typeface="Verdana" pitchFamily="34" charset="0"/>
            </a:endParaRPr>
          </a:p>
          <a:p>
            <a:r>
              <a:rPr lang="tr-TR" sz="2400" smtClean="0">
                <a:ea typeface="Verdana" pitchFamily="34" charset="0"/>
                <a:cs typeface="Verdana" pitchFamily="34" charset="0"/>
              </a:rPr>
              <a:t>Zararlı gazların yüksek konsantrasyonlarında ve oksijen yokluğunda, tam bir solunum sağlarlar,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B916B4F5-ADE0-4D8C-9754-4BA9DC2FC1F2}" type="slidenum">
              <a:rPr lang="tr-TR"/>
              <a:pPr>
                <a:defRPr/>
              </a:pPr>
              <a:t>33</a:t>
            </a:fld>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3 Başlık"/>
          <p:cNvSpPr>
            <a:spLocks noGrp="1"/>
          </p:cNvSpPr>
          <p:nvPr>
            <p:ph type="title"/>
          </p:nvPr>
        </p:nvSpPr>
        <p:spPr/>
        <p:txBody>
          <a:bodyPr/>
          <a:lstStyle/>
          <a:p>
            <a:r>
              <a:rPr lang="tr-TR" sz="2400" b="1" smtClean="0"/>
              <a:t> 1-Solunum Sisteminin Korunması </a:t>
            </a:r>
            <a:endParaRPr lang="tr-TR" sz="2400" smtClean="0"/>
          </a:p>
        </p:txBody>
      </p:sp>
      <p:sp>
        <p:nvSpPr>
          <p:cNvPr id="35843" name="4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ea typeface="Verdana" pitchFamily="34" charset="0"/>
                <a:cs typeface="Verdana" pitchFamily="34" charset="0"/>
              </a:rPr>
              <a:t>Çeşitli tipleri vardır, sırtta taşınanları her yerde kullanılabilir, ancak ağır olması bir dezavantajdır,</a:t>
            </a:r>
          </a:p>
          <a:p>
            <a:r>
              <a:rPr lang="tr-TR" sz="2400" smtClean="0">
                <a:ea typeface="Verdana" pitchFamily="34" charset="0"/>
                <a:cs typeface="Verdana" pitchFamily="34" charset="0"/>
              </a:rPr>
              <a:t>Kimyasal kartuşların (korderiç) belirli kullanma süreleri vardır, son kullanma tarihi dolan kartuşlar değiştirilmelidir,</a:t>
            </a:r>
          </a:p>
          <a:p>
            <a:pPr algn="just"/>
            <a:endParaRPr lang="tr-TR" sz="2400" smtClean="0"/>
          </a:p>
        </p:txBody>
      </p:sp>
      <p:sp>
        <p:nvSpPr>
          <p:cNvPr id="6" name="5 Slayt Numarası Yer Tutucusu"/>
          <p:cNvSpPr>
            <a:spLocks noGrp="1"/>
          </p:cNvSpPr>
          <p:nvPr>
            <p:ph type="sldNum" sz="quarter" idx="12"/>
          </p:nvPr>
        </p:nvSpPr>
        <p:spPr/>
        <p:txBody>
          <a:bodyPr/>
          <a:lstStyle/>
          <a:p>
            <a:pPr>
              <a:defRPr/>
            </a:pPr>
            <a:fld id="{0189082C-B8DB-43D6-9448-E64730E91DC3}" type="slidenum">
              <a:rPr lang="tr-TR"/>
              <a:pPr>
                <a:defRPr/>
              </a:pPr>
              <a:t>34</a:t>
            </a:fld>
            <a:endParaRPr lang="tr-TR"/>
          </a:p>
        </p:txBody>
      </p:sp>
      <p:sp>
        <p:nvSpPr>
          <p:cNvPr id="7" name="6 Altbilgi Yer Tutucusu"/>
          <p:cNvSpPr>
            <a:spLocks noGrp="1"/>
          </p:cNvSpPr>
          <p:nvPr>
            <p:ph type="ftr" sz="quarter" idx="11"/>
          </p:nvPr>
        </p:nvSpPr>
        <p:spPr>
          <a:xfrm>
            <a:off x="468313" y="6356350"/>
            <a:ext cx="7920037" cy="365125"/>
          </a:xfrm>
        </p:spPr>
        <p:txBody>
          <a:bodyPr/>
          <a:lstStyle/>
          <a:p>
            <a:pPr>
              <a:defRPr/>
            </a:pPr>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6 Başlık"/>
          <p:cNvSpPr>
            <a:spLocks noGrp="1"/>
          </p:cNvSpPr>
          <p:nvPr>
            <p:ph type="title"/>
          </p:nvPr>
        </p:nvSpPr>
        <p:spPr/>
        <p:txBody>
          <a:bodyPr/>
          <a:lstStyle/>
          <a:p>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b="1" smtClean="0"/>
              <a:t> 1-Solunum Sisteminin Korunması </a:t>
            </a:r>
            <a:endParaRPr lang="tr-TR" sz="2400" smtClean="0">
              <a:ea typeface="Verdana" pitchFamily="34" charset="0"/>
              <a:cs typeface="Verdana" pitchFamily="34" charset="0"/>
            </a:endParaRPr>
          </a:p>
        </p:txBody>
      </p:sp>
      <p:sp>
        <p:nvSpPr>
          <p:cNvPr id="36867" name="7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ea typeface="Verdana" pitchFamily="34" charset="0"/>
                <a:cs typeface="Verdana" pitchFamily="34" charset="0"/>
              </a:rPr>
              <a:t>Filtreler, neme ve mekanik zararlara karşı korunmalıdır.</a:t>
            </a:r>
          </a:p>
          <a:p>
            <a:r>
              <a:rPr lang="tr-TR" sz="2400" smtClean="0">
                <a:ea typeface="Verdana" pitchFamily="34" charset="0"/>
                <a:cs typeface="Verdana" pitchFamily="34" charset="0"/>
              </a:rPr>
              <a:t>Çalışanların solunum yoluyla zarar görmemesi için sırasıyla şu yöntemlere başvurulur (Şekil 1):</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5BC6DC33-FB0D-4094-A822-955F38653B79}" type="slidenum">
              <a:rPr lang="tr-TR"/>
              <a:pPr>
                <a:defRPr/>
              </a:pPr>
              <a:t>35</a:t>
            </a:fld>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Başlık"/>
          <p:cNvSpPr>
            <a:spLocks noGrp="1"/>
          </p:cNvSpPr>
          <p:nvPr>
            <p:ph type="title"/>
          </p:nvPr>
        </p:nvSpPr>
        <p:spPr/>
        <p:txBody>
          <a:bodyPr/>
          <a:lstStyle/>
          <a:p>
            <a:r>
              <a:rPr lang="tr-TR" sz="2400" b="1" smtClean="0"/>
              <a:t>1-Solunum Sisteminin Korunması</a:t>
            </a:r>
            <a:endParaRPr lang="tr-TR" sz="2400" smtClean="0"/>
          </a:p>
        </p:txBody>
      </p:sp>
      <p:sp>
        <p:nvSpPr>
          <p:cNvPr id="5" name="4 İçerik Yer Tutucusu"/>
          <p:cNvSpPr>
            <a:spLocks noGrp="1"/>
          </p:cNvSpPr>
          <p:nvPr>
            <p:ph idx="1"/>
          </p:nvPr>
        </p:nvSpPr>
        <p:spPr/>
        <p:txBody>
          <a:bodyPr>
            <a:normAutofit/>
          </a:bodyPr>
          <a:lstStyle/>
          <a:p>
            <a:pPr>
              <a:buFont typeface="Arial" charset="0"/>
              <a:buNone/>
            </a:pPr>
            <a:endParaRPr lang="tr-TR" sz="2400" smtClean="0">
              <a:ea typeface="Verdana" pitchFamily="34" charset="0"/>
              <a:cs typeface="Verdana" pitchFamily="34" charset="0"/>
            </a:endParaRPr>
          </a:p>
          <a:p>
            <a:pPr>
              <a:buFont typeface="Arial" charset="0"/>
              <a:buNone/>
            </a:pPr>
            <a:endParaRPr lang="tr-TR" sz="2400" smtClean="0">
              <a:ea typeface="Verdana" pitchFamily="34" charset="0"/>
              <a:cs typeface="Verdana" pitchFamily="34" charset="0"/>
            </a:endParaRPr>
          </a:p>
          <a:p>
            <a:pPr>
              <a:buFont typeface="Arial" charset="0"/>
              <a:buNone/>
            </a:pPr>
            <a:endParaRPr lang="tr-TR" sz="2400" smtClean="0">
              <a:ea typeface="Verdana" pitchFamily="34" charset="0"/>
              <a:cs typeface="Verdana" pitchFamily="34" charset="0"/>
            </a:endParaRPr>
          </a:p>
          <a:p>
            <a:pPr>
              <a:buFont typeface="Arial" charset="0"/>
              <a:buNone/>
            </a:pPr>
            <a:r>
              <a:rPr lang="tr-TR" sz="2400" smtClean="0">
                <a:ea typeface="Verdana" pitchFamily="34" charset="0"/>
                <a:cs typeface="Verdana" pitchFamily="34" charset="0"/>
              </a:rPr>
              <a:t>1.  Havayı kirleten kaynakları giderme,</a:t>
            </a:r>
          </a:p>
          <a:p>
            <a:pPr>
              <a:buFont typeface="Arial" charset="0"/>
              <a:buAutoNum type="arabicPeriod" startAt="2"/>
            </a:pPr>
            <a:r>
              <a:rPr lang="tr-TR" sz="2400" smtClean="0">
                <a:ea typeface="Verdana" pitchFamily="34" charset="0"/>
                <a:cs typeface="Verdana" pitchFamily="34" charset="0"/>
              </a:rPr>
              <a:t>Kirli havanın yayılmasını önleme,</a:t>
            </a:r>
          </a:p>
          <a:p>
            <a:pPr>
              <a:buFont typeface="Arial" charset="0"/>
              <a:buAutoNum type="arabicPeriod" startAt="2"/>
            </a:pPr>
            <a:r>
              <a:rPr lang="tr-TR" sz="2400" smtClean="0">
                <a:ea typeface="Verdana" pitchFamily="34" charset="0"/>
                <a:cs typeface="Verdana" pitchFamily="34" charset="0"/>
              </a:rPr>
              <a:t>Çalışanı (kişisel koruyucuyla) tehlikeden koruma.</a:t>
            </a:r>
          </a:p>
          <a:p>
            <a:pPr algn="just"/>
            <a:endParaRPr lang="tr-TR" sz="2400" smtClean="0"/>
          </a:p>
        </p:txBody>
      </p:sp>
      <p:sp>
        <p:nvSpPr>
          <p:cNvPr id="6" name="5 Slayt Numarası Yer Tutucusu"/>
          <p:cNvSpPr>
            <a:spLocks noGrp="1"/>
          </p:cNvSpPr>
          <p:nvPr>
            <p:ph type="sldNum" sz="quarter" idx="12"/>
          </p:nvPr>
        </p:nvSpPr>
        <p:spPr/>
        <p:txBody>
          <a:bodyPr/>
          <a:lstStyle/>
          <a:p>
            <a:pPr>
              <a:defRPr/>
            </a:pPr>
            <a:fld id="{7CEB28DB-1E98-40E2-AA55-EBE4B6BE5DF3}" type="slidenum">
              <a:rPr lang="tr-TR"/>
              <a:pPr>
                <a:defRPr/>
              </a:pPr>
              <a:t>36</a:t>
            </a:fld>
            <a:endParaRPr lang="tr-TR"/>
          </a:p>
        </p:txBody>
      </p:sp>
      <p:sp>
        <p:nvSpPr>
          <p:cNvPr id="7" name="6 Altbilgi Yer Tutucusu"/>
          <p:cNvSpPr>
            <a:spLocks noGrp="1"/>
          </p:cNvSpPr>
          <p:nvPr>
            <p:ph type="ftr" sz="quarter" idx="11"/>
          </p:nvPr>
        </p:nvSpPr>
        <p:spPr>
          <a:xfrm>
            <a:off x="468313" y="6356350"/>
            <a:ext cx="7920037" cy="365125"/>
          </a:xfrm>
        </p:spPr>
        <p:txBody>
          <a:bodyPr/>
          <a:lstStyle/>
          <a:p>
            <a:pPr>
              <a:defRPr/>
            </a:pPr>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6 Başlık"/>
          <p:cNvSpPr>
            <a:spLocks noGrp="1"/>
          </p:cNvSpPr>
          <p:nvPr>
            <p:ph type="title"/>
          </p:nvPr>
        </p:nvSpPr>
        <p:spPr>
          <a:xfrm>
            <a:off x="468313" y="260350"/>
            <a:ext cx="8229600" cy="1143000"/>
          </a:xfrm>
        </p:spPr>
        <p:txBody>
          <a:bodyPr/>
          <a:lstStyle/>
          <a:p>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b="1" smtClean="0"/>
              <a:t> 1-Solunum Sisteminin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38915" name="7 İçerik Yer Tutucusu"/>
          <p:cNvSpPr>
            <a:spLocks noGrp="1"/>
          </p:cNvSpPr>
          <p:nvPr>
            <p:ph idx="1"/>
          </p:nvPr>
        </p:nvSpPr>
        <p:spPr/>
        <p:txBody>
          <a:bodyPr/>
          <a:lstStyle/>
          <a:p>
            <a:pPr>
              <a:buFont typeface="Arial" charset="0"/>
              <a:buNone/>
            </a:pPr>
            <a:r>
              <a:rPr lang="tr-TR" sz="2400" b="1" smtClean="0">
                <a:ea typeface="Verdana" pitchFamily="34" charset="0"/>
                <a:cs typeface="Verdana" pitchFamily="34" charset="0"/>
              </a:rPr>
              <a:t>	</a:t>
            </a:r>
          </a:p>
          <a:p>
            <a:pPr>
              <a:buFont typeface="Arial" charset="0"/>
              <a:buNone/>
            </a:pPr>
            <a:endParaRPr lang="tr-TR" sz="2400" b="1" smtClean="0">
              <a:ea typeface="Verdana" pitchFamily="34" charset="0"/>
              <a:cs typeface="Verdana" pitchFamily="34" charset="0"/>
            </a:endParaRPr>
          </a:p>
          <a:p>
            <a:pPr>
              <a:buFont typeface="Arial" charset="0"/>
              <a:buNone/>
            </a:pPr>
            <a:endParaRPr lang="tr-TR" sz="2400" b="1" smtClean="0">
              <a:ea typeface="Verdana" pitchFamily="34" charset="0"/>
              <a:cs typeface="Verdana" pitchFamily="34" charset="0"/>
            </a:endParaRPr>
          </a:p>
          <a:p>
            <a:pPr>
              <a:buFont typeface="Arial" charset="0"/>
              <a:buNone/>
            </a:pPr>
            <a:r>
              <a:rPr lang="tr-TR" sz="2400" b="1" smtClean="0">
                <a:ea typeface="Verdana" pitchFamily="34" charset="0"/>
                <a:cs typeface="Verdana" pitchFamily="34" charset="0"/>
              </a:rPr>
              <a:t>1.	Havayı kirleten kaynakları giderme</a:t>
            </a:r>
            <a:endParaRPr lang="tr-TR" sz="2400" smtClean="0">
              <a:ea typeface="Verdana" pitchFamily="34" charset="0"/>
              <a:cs typeface="Verdana" pitchFamily="34" charset="0"/>
            </a:endParaRPr>
          </a:p>
          <a:p>
            <a:r>
              <a:rPr lang="tr-TR" sz="2400" smtClean="0">
                <a:ea typeface="Verdana" pitchFamily="34" charset="0"/>
                <a:cs typeface="Verdana" pitchFamily="34" charset="0"/>
              </a:rPr>
              <a:t>Havayı kirleten veya güvenliği tehdit eden sebepler tespit edilip uygulanan </a:t>
            </a:r>
            <a:r>
              <a:rPr lang="tr-TR" sz="2400" b="1" smtClean="0">
                <a:ea typeface="Verdana" pitchFamily="34" charset="0"/>
                <a:cs typeface="Verdana" pitchFamily="34" charset="0"/>
              </a:rPr>
              <a:t>üretim usullerine uygun olarak teçhizat</a:t>
            </a:r>
            <a:r>
              <a:rPr lang="tr-TR" sz="2400" smtClean="0">
                <a:ea typeface="Verdana" pitchFamily="34" charset="0"/>
                <a:cs typeface="Verdana" pitchFamily="34" charset="0"/>
              </a:rPr>
              <a:t> yenilenebilir,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A0225AD2-A926-4956-9228-EAC33FDFAD3E}" type="slidenum">
              <a:rPr lang="tr-TR"/>
              <a:pPr>
                <a:defRPr/>
              </a:pPr>
              <a:t>37</a:t>
            </a:fld>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3 Başlık"/>
          <p:cNvSpPr>
            <a:spLocks noGrp="1"/>
          </p:cNvSpPr>
          <p:nvPr>
            <p:ph type="title"/>
          </p:nvPr>
        </p:nvSpPr>
        <p:spPr/>
        <p:txBody>
          <a:bodyPr/>
          <a:lstStyle/>
          <a:p>
            <a:r>
              <a:rPr lang="tr-TR" sz="2400" b="1" smtClean="0"/>
              <a:t>1-Solunum Sisteminin Korunması</a:t>
            </a:r>
            <a:endParaRPr lang="tr-TR" sz="2400" smtClean="0"/>
          </a:p>
        </p:txBody>
      </p:sp>
      <p:sp>
        <p:nvSpPr>
          <p:cNvPr id="39939" name="4 İçerik Yer Tutucusu"/>
          <p:cNvSpPr>
            <a:spLocks noGrp="1"/>
          </p:cNvSpPr>
          <p:nvPr>
            <p:ph idx="1"/>
          </p:nvPr>
        </p:nvSpPr>
        <p:spPr/>
        <p:txBody>
          <a:bodyPr/>
          <a:lstStyle/>
          <a:p>
            <a:pPr algn="just"/>
            <a:endParaRPr lang="tr-TR" sz="2400" smtClean="0">
              <a:ea typeface="Verdana" pitchFamily="34" charset="0"/>
              <a:cs typeface="Verdana" pitchFamily="34" charset="0"/>
            </a:endParaRPr>
          </a:p>
          <a:p>
            <a:pPr algn="just"/>
            <a:endParaRPr lang="tr-TR" sz="2400" smtClean="0">
              <a:ea typeface="Verdana" pitchFamily="34" charset="0"/>
              <a:cs typeface="Verdana" pitchFamily="34" charset="0"/>
            </a:endParaRPr>
          </a:p>
          <a:p>
            <a:pPr algn="just"/>
            <a:endParaRPr lang="tr-TR" sz="2400" smtClean="0">
              <a:ea typeface="Verdana" pitchFamily="34" charset="0"/>
              <a:cs typeface="Verdana" pitchFamily="34" charset="0"/>
            </a:endParaRPr>
          </a:p>
          <a:p>
            <a:pPr algn="just"/>
            <a:r>
              <a:rPr lang="tr-TR" sz="2400" smtClean="0">
                <a:ea typeface="Verdana" pitchFamily="34" charset="0"/>
                <a:cs typeface="Verdana" pitchFamily="34" charset="0"/>
              </a:rPr>
              <a:t>Zararlı (zehirli) maddeler yerine zararsız veya daha az zararlı maddeler ile değiştirilebilir (örneğin, boya işlemlerinde kurşun oksit yerine, çözünmez kurşun bileşiklerinin kullanılması vb.),</a:t>
            </a:r>
          </a:p>
          <a:p>
            <a:pPr algn="just"/>
            <a:endParaRPr lang="tr-TR" sz="2400" smtClean="0"/>
          </a:p>
        </p:txBody>
      </p:sp>
      <p:sp>
        <p:nvSpPr>
          <p:cNvPr id="6" name="5 Slayt Numarası Yer Tutucusu"/>
          <p:cNvSpPr>
            <a:spLocks noGrp="1"/>
          </p:cNvSpPr>
          <p:nvPr>
            <p:ph type="sldNum" sz="quarter" idx="12"/>
          </p:nvPr>
        </p:nvSpPr>
        <p:spPr/>
        <p:txBody>
          <a:bodyPr/>
          <a:lstStyle/>
          <a:p>
            <a:pPr>
              <a:defRPr/>
            </a:pPr>
            <a:fld id="{E5778020-D696-43D8-97FF-16EE3FF41727}" type="slidenum">
              <a:rPr lang="tr-TR"/>
              <a:pPr>
                <a:defRPr/>
              </a:pPr>
              <a:t>38</a:t>
            </a:fld>
            <a:endParaRPr lang="tr-TR"/>
          </a:p>
        </p:txBody>
      </p:sp>
      <p:sp>
        <p:nvSpPr>
          <p:cNvPr id="7" name="6 Altbilgi Yer Tutucusu"/>
          <p:cNvSpPr>
            <a:spLocks noGrp="1"/>
          </p:cNvSpPr>
          <p:nvPr>
            <p:ph type="ftr" sz="quarter" idx="11"/>
          </p:nvPr>
        </p:nvSpPr>
        <p:spPr>
          <a:xfrm>
            <a:off x="468313" y="6356350"/>
            <a:ext cx="7920037" cy="365125"/>
          </a:xfrm>
        </p:spPr>
        <p:txBody>
          <a:bodyPr/>
          <a:lstStyle/>
          <a:p>
            <a:pPr>
              <a:defRPr/>
            </a:pPr>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6 Başlık"/>
          <p:cNvSpPr>
            <a:spLocks noGrp="1"/>
          </p:cNvSpPr>
          <p:nvPr>
            <p:ph type="title"/>
          </p:nvPr>
        </p:nvSpPr>
        <p:spPr/>
        <p:txBody>
          <a:bodyPr/>
          <a:lstStyle/>
          <a:p>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b="1" smtClean="0"/>
              <a:t> 1-Solunum Sisteminin Korunması </a:t>
            </a:r>
            <a:endParaRPr lang="tr-TR" sz="2400" smtClean="0">
              <a:ea typeface="Verdana" pitchFamily="34" charset="0"/>
              <a:cs typeface="Verdana" pitchFamily="34" charset="0"/>
            </a:endParaRPr>
          </a:p>
        </p:txBody>
      </p:sp>
      <p:sp>
        <p:nvSpPr>
          <p:cNvPr id="40963" name="7 İçerik Yer Tutucusu"/>
          <p:cNvSpPr>
            <a:spLocks noGrp="1"/>
          </p:cNvSpPr>
          <p:nvPr>
            <p:ph idx="1"/>
          </p:nvPr>
        </p:nvSpPr>
        <p:spPr/>
        <p:txBody>
          <a:bodyPr/>
          <a:lstStyle/>
          <a:p>
            <a:endParaRPr lang="tr-TR" sz="2400" b="1" smtClean="0">
              <a:ea typeface="Verdana" pitchFamily="34" charset="0"/>
              <a:cs typeface="Verdana" pitchFamily="34" charset="0"/>
            </a:endParaRPr>
          </a:p>
          <a:p>
            <a:endParaRPr lang="tr-TR" sz="2400" b="1" smtClean="0">
              <a:ea typeface="Verdana" pitchFamily="34" charset="0"/>
              <a:cs typeface="Verdana" pitchFamily="34" charset="0"/>
            </a:endParaRPr>
          </a:p>
          <a:p>
            <a:r>
              <a:rPr lang="tr-TR" sz="2400" b="1" smtClean="0">
                <a:ea typeface="Verdana" pitchFamily="34" charset="0"/>
                <a:cs typeface="Verdana" pitchFamily="34" charset="0"/>
              </a:rPr>
              <a:t>Üretim yöntemini</a:t>
            </a:r>
            <a:r>
              <a:rPr lang="tr-TR" sz="2400" smtClean="0">
                <a:ea typeface="Verdana" pitchFamily="34" charset="0"/>
                <a:cs typeface="Verdana" pitchFamily="34" charset="0"/>
              </a:rPr>
              <a:t> değiştirmek (örneğin, gaz ve buharların meydana geldiği kimyasal reaksiyonlarda, ısı, basınç ve reaksiyon hızlarının kontrolü vb.).</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5BF8B970-F8AE-4E02-B4B3-1AEC8FA4FA64}" type="slidenum">
              <a:rPr lang="tr-TR"/>
              <a:pPr>
                <a:defRPr/>
              </a:pPr>
              <a:t>39</a:t>
            </a:fld>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Başlık"/>
          <p:cNvSpPr>
            <a:spLocks noGrp="1"/>
          </p:cNvSpPr>
          <p:nvPr>
            <p:ph type="title"/>
          </p:nvPr>
        </p:nvSpPr>
        <p:spPr/>
        <p:txBody>
          <a:bodyPr/>
          <a:lstStyle/>
          <a:p>
            <a:r>
              <a:rPr lang="tr-TR" sz="2400" b="1" smtClean="0">
                <a:ea typeface="Verdana" pitchFamily="34" charset="0"/>
                <a:cs typeface="Verdana" pitchFamily="34" charset="0"/>
              </a:rPr>
              <a:t>KİŞİSEL KORUYUCU DONANIMLAR (KKD)</a:t>
            </a:r>
            <a:endParaRPr lang="tr-TR" sz="2400" smtClean="0"/>
          </a:p>
        </p:txBody>
      </p:sp>
      <p:sp>
        <p:nvSpPr>
          <p:cNvPr id="5123" name="4 İçerik Yer Tutucusu"/>
          <p:cNvSpPr>
            <a:spLocks noGrp="1"/>
          </p:cNvSpPr>
          <p:nvPr>
            <p:ph idx="1"/>
          </p:nvPr>
        </p:nvSpPr>
        <p:spPr/>
        <p:txBody>
          <a:bodyPr/>
          <a:lstStyle/>
          <a:p>
            <a:pPr algn="ctr">
              <a:buFont typeface="Arial" charset="0"/>
              <a:buNone/>
            </a:pPr>
            <a:r>
              <a:rPr lang="tr-TR" sz="2800" smtClean="0">
                <a:ea typeface="Verdana" pitchFamily="34" charset="0"/>
                <a:cs typeface="Verdana" pitchFamily="34" charset="0"/>
              </a:rPr>
              <a:t>İlgili Mevzuat </a:t>
            </a:r>
            <a:r>
              <a:rPr lang="tr-TR" sz="2400" smtClean="0">
                <a:ea typeface="Verdana" pitchFamily="34" charset="0"/>
                <a:cs typeface="Verdana" pitchFamily="34" charset="0"/>
              </a:rPr>
              <a:t>(</a:t>
            </a:r>
            <a:r>
              <a:rPr lang="tr-TR" sz="2400" b="1" smtClean="0">
                <a:ea typeface="Verdana" pitchFamily="34" charset="0"/>
                <a:cs typeface="Verdana" pitchFamily="34" charset="0"/>
              </a:rPr>
              <a:t>Kişisel Koruyucu Donanım Yönetmeliği: </a:t>
            </a:r>
            <a:r>
              <a:rPr lang="tr-TR" sz="2400" smtClean="0">
                <a:ea typeface="Verdana" pitchFamily="34" charset="0"/>
                <a:cs typeface="Verdana" pitchFamily="34" charset="0"/>
              </a:rPr>
              <a:t>29/11/2006, 26351; </a:t>
            </a:r>
            <a:r>
              <a:rPr lang="tr-TR" sz="2400" b="1" smtClean="0">
                <a:ea typeface="Verdana" pitchFamily="34" charset="0"/>
                <a:cs typeface="Verdana" pitchFamily="34" charset="0"/>
              </a:rPr>
              <a:t>Kişisel Koruyucu Donanımların İşyerlerinde Kullanılması Hakkında Yönetmelik (Mülga): </a:t>
            </a:r>
            <a:r>
              <a:rPr lang="tr-TR" sz="2400" smtClean="0">
                <a:ea typeface="Verdana" pitchFamily="34" charset="0"/>
                <a:cs typeface="Verdana" pitchFamily="34" charset="0"/>
              </a:rPr>
              <a:t>11/02/2004, 25370; </a:t>
            </a:r>
            <a:r>
              <a:rPr lang="tr-TR" sz="2400" b="1" smtClean="0">
                <a:ea typeface="Verdana" pitchFamily="34" charset="0"/>
                <a:cs typeface="Verdana" pitchFamily="34" charset="0"/>
              </a:rPr>
              <a:t>Kişisel Koruyucu Donanımların Kategorizasyon Rehberine Dair Tebliğ: </a:t>
            </a:r>
            <a:r>
              <a:rPr lang="tr-TR" sz="2400" smtClean="0">
                <a:ea typeface="Verdana" pitchFamily="34" charset="0"/>
                <a:cs typeface="Verdana" pitchFamily="34" charset="0"/>
              </a:rPr>
              <a:t>04/05/2004, 25452) ve Uygulamaları</a:t>
            </a:r>
          </a:p>
          <a:p>
            <a:pPr algn="ctr"/>
            <a:endParaRPr lang="tr-TR" sz="2400" smtClean="0"/>
          </a:p>
        </p:txBody>
      </p:sp>
      <p:sp>
        <p:nvSpPr>
          <p:cNvPr id="6" name="5 Slayt Numarası Yer Tutucusu"/>
          <p:cNvSpPr>
            <a:spLocks noGrp="1"/>
          </p:cNvSpPr>
          <p:nvPr>
            <p:ph type="sldNum" sz="quarter" idx="12"/>
          </p:nvPr>
        </p:nvSpPr>
        <p:spPr/>
        <p:txBody>
          <a:bodyPr/>
          <a:lstStyle/>
          <a:p>
            <a:pPr>
              <a:defRPr/>
            </a:pPr>
            <a:fld id="{D04D8A19-8C90-4413-AF99-5D538448E523}" type="slidenum">
              <a:rPr lang="tr-TR"/>
              <a:pPr>
                <a:defRPr/>
              </a:pPr>
              <a:t>4</a:t>
            </a:fld>
            <a:endParaRPr lang="tr-TR"/>
          </a:p>
        </p:txBody>
      </p:sp>
      <p:sp>
        <p:nvSpPr>
          <p:cNvPr id="7" name="6 Altbilgi Yer Tutucusu"/>
          <p:cNvSpPr>
            <a:spLocks noGrp="1"/>
          </p:cNvSpPr>
          <p:nvPr>
            <p:ph type="ftr" sz="quarter" idx="11"/>
          </p:nvPr>
        </p:nvSpPr>
        <p:spPr>
          <a:xfrm>
            <a:off x="468313" y="6356350"/>
            <a:ext cx="7920037" cy="365125"/>
          </a:xfrm>
        </p:spPr>
        <p:txBody>
          <a:bodyPr/>
          <a:lstStyle/>
          <a:p>
            <a:pPr>
              <a:defRPr/>
            </a:pP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6 Başlık"/>
          <p:cNvSpPr>
            <a:spLocks noGrp="1"/>
          </p:cNvSpPr>
          <p:nvPr>
            <p:ph type="title"/>
          </p:nvPr>
        </p:nvSpPr>
        <p:spPr/>
        <p:txBody>
          <a:bodyPr/>
          <a:lstStyle/>
          <a:p>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b="1" smtClean="0"/>
              <a:t> 1-Solunum Sisteminin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41987" name="7 İçerik Yer Tutucusu"/>
          <p:cNvSpPr>
            <a:spLocks noGrp="1"/>
          </p:cNvSpPr>
          <p:nvPr>
            <p:ph idx="1"/>
          </p:nvPr>
        </p:nvSpPr>
        <p:spPr/>
        <p:txBody>
          <a:bodyPr/>
          <a:lstStyle/>
          <a:p>
            <a:pPr>
              <a:buFont typeface="Arial" charset="0"/>
              <a:buNone/>
            </a:pPr>
            <a:endParaRPr lang="tr-TR" sz="2400" b="1" smtClean="0">
              <a:ea typeface="Verdana" pitchFamily="34" charset="0"/>
              <a:cs typeface="Verdana" pitchFamily="34" charset="0"/>
            </a:endParaRPr>
          </a:p>
          <a:p>
            <a:pPr>
              <a:buFont typeface="Arial" charset="0"/>
              <a:buNone/>
            </a:pPr>
            <a:endParaRPr lang="tr-TR" sz="2400" b="1" smtClean="0">
              <a:ea typeface="Verdana" pitchFamily="34" charset="0"/>
              <a:cs typeface="Verdana" pitchFamily="34" charset="0"/>
            </a:endParaRPr>
          </a:p>
          <a:p>
            <a:pPr>
              <a:buFont typeface="Arial" charset="0"/>
              <a:buNone/>
            </a:pPr>
            <a:endParaRPr lang="tr-TR" sz="2400" b="1" smtClean="0">
              <a:ea typeface="Verdana" pitchFamily="34" charset="0"/>
              <a:cs typeface="Verdana" pitchFamily="34" charset="0"/>
            </a:endParaRPr>
          </a:p>
          <a:p>
            <a:pPr>
              <a:buFont typeface="Arial" charset="0"/>
              <a:buNone/>
            </a:pPr>
            <a:r>
              <a:rPr lang="tr-TR" sz="2400" b="1" smtClean="0">
                <a:ea typeface="Verdana" pitchFamily="34" charset="0"/>
                <a:cs typeface="Verdana" pitchFamily="34" charset="0"/>
              </a:rPr>
              <a:t>	2.Kirli havanın yayılmasını önleme </a:t>
            </a:r>
            <a:r>
              <a:rPr lang="tr-TR" sz="2400" smtClean="0">
                <a:ea typeface="Verdana" pitchFamily="34" charset="0"/>
                <a:cs typeface="Verdana" pitchFamily="34" charset="0"/>
              </a:rPr>
              <a:t>	</a:t>
            </a:r>
          </a:p>
          <a:p>
            <a:pPr>
              <a:buFont typeface="Arial" charset="0"/>
              <a:buNone/>
            </a:pPr>
            <a:r>
              <a:rPr lang="tr-TR" sz="2400" smtClean="0">
                <a:ea typeface="Verdana" pitchFamily="34" charset="0"/>
                <a:cs typeface="Verdana" pitchFamily="34" charset="0"/>
              </a:rPr>
              <a:t>	Kirli hava, kaynağında giderilmediğinde başvurulan bir yöntemdir. Kirli havanın yayılmasını önlemek için;</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4DC5EB36-C99E-43BD-B84F-A584D816459B}" type="slidenum">
              <a:rPr lang="tr-TR"/>
              <a:pPr>
                <a:defRPr/>
              </a:pPr>
              <a:t>40</a:t>
            </a:fld>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3 Başlık"/>
          <p:cNvSpPr>
            <a:spLocks noGrp="1"/>
          </p:cNvSpPr>
          <p:nvPr>
            <p:ph type="title"/>
          </p:nvPr>
        </p:nvSpPr>
        <p:spPr/>
        <p:txBody>
          <a:bodyPr/>
          <a:lstStyle/>
          <a:p>
            <a:r>
              <a:rPr lang="tr-TR" sz="2400" b="1" smtClean="0"/>
              <a:t>1-Solunum Sisteminin Korunması</a:t>
            </a:r>
            <a:endParaRPr lang="tr-TR" sz="2400" smtClean="0"/>
          </a:p>
        </p:txBody>
      </p:sp>
      <p:sp>
        <p:nvSpPr>
          <p:cNvPr id="43011" name="4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ea typeface="Verdana" pitchFamily="34" charset="0"/>
                <a:cs typeface="Verdana" pitchFamily="34" charset="0"/>
              </a:rPr>
              <a:t>Tehlikeli üretim yapılan bölümler diğer bölümlerden </a:t>
            </a:r>
            <a:r>
              <a:rPr lang="tr-TR" sz="2400" b="1" smtClean="0">
                <a:ea typeface="Verdana" pitchFamily="34" charset="0"/>
                <a:cs typeface="Verdana" pitchFamily="34" charset="0"/>
              </a:rPr>
              <a:t>tecrit</a:t>
            </a:r>
            <a:r>
              <a:rPr lang="tr-TR" sz="2400" smtClean="0">
                <a:ea typeface="Verdana" pitchFamily="34" charset="0"/>
                <a:cs typeface="Verdana" pitchFamily="34" charset="0"/>
              </a:rPr>
              <a:t> edilebilir (tehlikeli işler tek bir yerde toplanır),</a:t>
            </a:r>
          </a:p>
          <a:p>
            <a:r>
              <a:rPr lang="tr-TR" sz="2400" smtClean="0">
                <a:ea typeface="Verdana" pitchFamily="34" charset="0"/>
                <a:cs typeface="Verdana" pitchFamily="34" charset="0"/>
              </a:rPr>
              <a:t>Tehlikeli üretim yapılan bölümler tamamen </a:t>
            </a:r>
            <a:r>
              <a:rPr lang="tr-TR" sz="2400" b="1" smtClean="0">
                <a:ea typeface="Verdana" pitchFamily="34" charset="0"/>
                <a:cs typeface="Verdana" pitchFamily="34" charset="0"/>
              </a:rPr>
              <a:t>kapalı</a:t>
            </a:r>
            <a:r>
              <a:rPr lang="tr-TR" sz="2400" smtClean="0">
                <a:ea typeface="Verdana" pitchFamily="34" charset="0"/>
                <a:cs typeface="Verdana" pitchFamily="34" charset="0"/>
              </a:rPr>
              <a:t> hale getirilebilir (daha ziyade patlayıcı maddeler için uygulanır),</a:t>
            </a:r>
          </a:p>
          <a:p>
            <a:pPr algn="just"/>
            <a:endParaRPr lang="tr-TR" sz="2400" smtClean="0"/>
          </a:p>
        </p:txBody>
      </p:sp>
      <p:sp>
        <p:nvSpPr>
          <p:cNvPr id="6" name="5 Slayt Numarası Yer Tutucusu"/>
          <p:cNvSpPr>
            <a:spLocks noGrp="1"/>
          </p:cNvSpPr>
          <p:nvPr>
            <p:ph type="sldNum" sz="quarter" idx="12"/>
          </p:nvPr>
        </p:nvSpPr>
        <p:spPr/>
        <p:txBody>
          <a:bodyPr/>
          <a:lstStyle/>
          <a:p>
            <a:pPr>
              <a:defRPr/>
            </a:pPr>
            <a:fld id="{7F9345C4-7BB4-4207-BCB6-E4675D93D5EF}" type="slidenum">
              <a:rPr lang="tr-TR"/>
              <a:pPr>
                <a:defRPr/>
              </a:pPr>
              <a:t>41</a:t>
            </a:fld>
            <a:endParaRPr lang="tr-TR"/>
          </a:p>
        </p:txBody>
      </p:sp>
      <p:sp>
        <p:nvSpPr>
          <p:cNvPr id="7" name="6 Altbilgi Yer Tutucusu"/>
          <p:cNvSpPr>
            <a:spLocks noGrp="1"/>
          </p:cNvSpPr>
          <p:nvPr>
            <p:ph type="ftr" sz="quarter" idx="11"/>
          </p:nvPr>
        </p:nvSpPr>
        <p:spPr>
          <a:xfrm>
            <a:off x="468313" y="6356350"/>
            <a:ext cx="7920037" cy="365125"/>
          </a:xfrm>
        </p:spPr>
        <p:txBody>
          <a:bodyPr/>
          <a:lstStyle/>
          <a:p>
            <a:pPr>
              <a:defRPr/>
            </a:pPr>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6 Başlık"/>
          <p:cNvSpPr>
            <a:spLocks noGrp="1"/>
          </p:cNvSpPr>
          <p:nvPr>
            <p:ph type="title"/>
          </p:nvPr>
        </p:nvSpPr>
        <p:spPr/>
        <p:txBody>
          <a:bodyPr/>
          <a:lstStyle/>
          <a:p>
            <a:r>
              <a:rPr lang="tr-TR" sz="2400" b="1" smtClean="0"/>
              <a:t>1-Solunum Sisteminin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44035" name="7 İçerik Yer Tutucusu"/>
          <p:cNvSpPr>
            <a:spLocks noGrp="1"/>
          </p:cNvSpPr>
          <p:nvPr>
            <p:ph idx="1"/>
          </p:nvPr>
        </p:nvSpPr>
        <p:spPr>
          <a:xfrm>
            <a:off x="457200" y="1557338"/>
            <a:ext cx="8229600" cy="4967287"/>
          </a:xfrm>
        </p:spPr>
        <p:txBody>
          <a:bodyPr/>
          <a:lstStyle/>
          <a:p>
            <a:endParaRPr lang="tr-TR" sz="2400" smtClean="0">
              <a:ea typeface="Verdana" pitchFamily="34" charset="0"/>
              <a:cs typeface="Verdana" pitchFamily="34" charset="0"/>
            </a:endParaRPr>
          </a:p>
          <a:p>
            <a:endParaRPr lang="tr-TR" sz="2400" b="1" smtClean="0">
              <a:ea typeface="Verdana" pitchFamily="34" charset="0"/>
              <a:cs typeface="Verdana" pitchFamily="34" charset="0"/>
            </a:endParaRPr>
          </a:p>
          <a:p>
            <a:r>
              <a:rPr lang="tr-TR" sz="2400" b="1" smtClean="0">
                <a:ea typeface="Verdana" pitchFamily="34" charset="0"/>
                <a:cs typeface="Verdana" pitchFamily="34" charset="0"/>
              </a:rPr>
              <a:t>Yaş usulle</a:t>
            </a:r>
            <a:r>
              <a:rPr lang="tr-TR" sz="2400" smtClean="0">
                <a:ea typeface="Verdana" pitchFamily="34" charset="0"/>
                <a:cs typeface="Verdana" pitchFamily="34" charset="0"/>
              </a:rPr>
              <a:t> çalışılabilir (meydana gelen tozun ıslatılarak yayılmaması),</a:t>
            </a:r>
          </a:p>
          <a:p>
            <a:r>
              <a:rPr lang="tr-TR" sz="2400" smtClean="0">
                <a:ea typeface="Verdana" pitchFamily="34" charset="0"/>
                <a:cs typeface="Verdana" pitchFamily="34" charset="0"/>
              </a:rPr>
              <a:t>Kirli hava </a:t>
            </a:r>
            <a:r>
              <a:rPr lang="tr-TR" sz="2400" b="1" smtClean="0">
                <a:ea typeface="Verdana" pitchFamily="34" charset="0"/>
                <a:cs typeface="Verdana" pitchFamily="34" charset="0"/>
              </a:rPr>
              <a:t>emilerek</a:t>
            </a:r>
            <a:r>
              <a:rPr lang="tr-TR" sz="2400" smtClean="0">
                <a:ea typeface="Verdana" pitchFamily="34" charset="0"/>
                <a:cs typeface="Verdana" pitchFamily="34" charset="0"/>
              </a:rPr>
              <a:t> dışarı atılabilir (hava akım ve uygun aspirasyon tesisatı vb.).</a:t>
            </a: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809E9BE7-AAF2-4EF9-BAE4-5297BA8BBF43}" type="slidenum">
              <a:rPr lang="tr-TR"/>
              <a:pPr>
                <a:defRPr/>
              </a:pPr>
              <a:t>42</a:t>
            </a:fld>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p:txBody>
          <a:bodyPr/>
          <a:lstStyle/>
          <a:p>
            <a:r>
              <a:rPr lang="tr-TR" sz="2400" b="1" smtClean="0"/>
              <a:t>1-Solunum Sisteminin Korunması</a:t>
            </a:r>
            <a:endParaRPr lang="tr-TR" sz="2400" smtClean="0"/>
          </a:p>
        </p:txBody>
      </p:sp>
      <p:sp>
        <p:nvSpPr>
          <p:cNvPr id="45059" name="2 İçerik Yer Tutucusu"/>
          <p:cNvSpPr>
            <a:spLocks noGrp="1"/>
          </p:cNvSpPr>
          <p:nvPr>
            <p:ph idx="1"/>
          </p:nvPr>
        </p:nvSpPr>
        <p:spPr/>
        <p:txBody>
          <a:bodyPr/>
          <a:lstStyle/>
          <a:p>
            <a:pPr>
              <a:buFont typeface="Arial" charset="0"/>
              <a:buNone/>
            </a:pPr>
            <a:r>
              <a:rPr lang="tr-TR" sz="2400" smtClean="0">
                <a:ea typeface="Verdana" pitchFamily="34" charset="0"/>
                <a:cs typeface="Verdana" pitchFamily="34" charset="0"/>
              </a:rPr>
              <a:t> 			a) İşçilerin kimyasal tehlikelere 			maruz kalmasını önlemek için 	 		tehlikeli durumlar aspirasyon 				sistemlerince çekilebilir ya da koruyucu 		solunum maskesi kullanılabilir </a:t>
            </a:r>
          </a:p>
          <a:p>
            <a:pPr>
              <a:buFont typeface="Arial" charset="0"/>
              <a:buNone/>
            </a:pPr>
            <a:r>
              <a:rPr lang="tr-TR" sz="2400" smtClean="0">
                <a:ea typeface="Verdana" pitchFamily="34" charset="0"/>
                <a:cs typeface="Verdana" pitchFamily="34" charset="0"/>
              </a:rPr>
              <a:t>		         b) İşçinin teneffüs sahasına ulaşmadan 	        	bulaşıcı maddelerin tezgah tarafından 	     	çekilmesi lokal havalandırmanın diğer 		bir yöntemidir </a:t>
            </a:r>
          </a:p>
          <a:p>
            <a:pPr>
              <a:buFont typeface="Arial" charset="0"/>
              <a:buNone/>
            </a:pPr>
            <a:r>
              <a:rPr lang="tr-TR" sz="2400" b="1" smtClean="0">
                <a:ea typeface="Verdana" pitchFamily="34" charset="0"/>
                <a:cs typeface="Verdana" pitchFamily="34" charset="0"/>
              </a:rPr>
              <a:t>   Şekil 1</a:t>
            </a:r>
            <a:endParaRPr lang="tr-TR" sz="2400" smtClean="0"/>
          </a:p>
        </p:txBody>
      </p:sp>
      <p:sp>
        <p:nvSpPr>
          <p:cNvPr id="4" name="3 Altbilgi Yer Tutucusu"/>
          <p:cNvSpPr>
            <a:spLocks noGrp="1"/>
          </p:cNvSpPr>
          <p:nvPr>
            <p:ph type="ftr" sz="quarter" idx="11"/>
          </p:nvPr>
        </p:nvSpPr>
        <p:spPr>
          <a:xfrm>
            <a:off x="468313" y="6356350"/>
            <a:ext cx="7704137" cy="365125"/>
          </a:xfrm>
        </p:spPr>
        <p:txBody>
          <a:bodyPr/>
          <a:lstStyle/>
          <a:p>
            <a:pPr>
              <a:defRPr/>
            </a:pPr>
            <a:r>
              <a:rPr lang="tr-TR" dirty="0" smtClean="0"/>
              <a:t> </a:t>
            </a:r>
            <a:endParaRPr lang="tr-TR" dirty="0"/>
          </a:p>
        </p:txBody>
      </p:sp>
      <p:sp>
        <p:nvSpPr>
          <p:cNvPr id="5" name="4 Slayt Numarası Yer Tutucusu"/>
          <p:cNvSpPr>
            <a:spLocks noGrp="1"/>
          </p:cNvSpPr>
          <p:nvPr>
            <p:ph type="sldNum" sz="quarter" idx="12"/>
          </p:nvPr>
        </p:nvSpPr>
        <p:spPr/>
        <p:txBody>
          <a:bodyPr/>
          <a:lstStyle/>
          <a:p>
            <a:pPr>
              <a:defRPr/>
            </a:pPr>
            <a:fld id="{50609BA7-8383-4633-ABF7-D3278D573D63}" type="slidenum">
              <a:rPr lang="tr-TR"/>
              <a:pPr>
                <a:defRPr/>
              </a:pPr>
              <a:t>43</a:t>
            </a:fld>
            <a:endParaRPr lang="tr-TR" dirty="0"/>
          </a:p>
        </p:txBody>
      </p:sp>
      <p:pic>
        <p:nvPicPr>
          <p:cNvPr id="45062" name="Resim 1" descr="figure94a"/>
          <p:cNvPicPr>
            <a:picLocks noChangeAspect="1" noChangeArrowheads="1"/>
          </p:cNvPicPr>
          <p:nvPr/>
        </p:nvPicPr>
        <p:blipFill>
          <a:blip r:embed="rId2" cstate="print">
            <a:lum bright="-20000" contrast="40000"/>
          </a:blip>
          <a:srcRect/>
          <a:stretch>
            <a:fillRect/>
          </a:stretch>
        </p:blipFill>
        <p:spPr bwMode="auto">
          <a:xfrm>
            <a:off x="684213" y="1628775"/>
            <a:ext cx="1481137" cy="1471613"/>
          </a:xfrm>
          <a:prstGeom prst="rect">
            <a:avLst/>
          </a:prstGeom>
          <a:noFill/>
          <a:ln w="9525">
            <a:noFill/>
            <a:miter lim="800000"/>
            <a:headEnd/>
            <a:tailEnd/>
          </a:ln>
        </p:spPr>
      </p:pic>
      <p:pic>
        <p:nvPicPr>
          <p:cNvPr id="45063" name="Resim 2" descr="figure94b"/>
          <p:cNvPicPr>
            <a:picLocks noChangeAspect="1" noChangeArrowheads="1"/>
          </p:cNvPicPr>
          <p:nvPr/>
        </p:nvPicPr>
        <p:blipFill>
          <a:blip r:embed="rId3" cstate="print">
            <a:lum bright="-20000" contrast="40000"/>
          </a:blip>
          <a:srcRect r="4805"/>
          <a:stretch>
            <a:fillRect/>
          </a:stretch>
        </p:blipFill>
        <p:spPr bwMode="auto">
          <a:xfrm>
            <a:off x="684213" y="3573463"/>
            <a:ext cx="1511300" cy="139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6 Başlık"/>
          <p:cNvSpPr>
            <a:spLocks noGrp="1"/>
          </p:cNvSpPr>
          <p:nvPr>
            <p:ph type="title"/>
          </p:nvPr>
        </p:nvSpPr>
        <p:spPr/>
        <p:txBody>
          <a:bodyPr/>
          <a:lstStyle/>
          <a:p>
            <a:r>
              <a:rPr lang="tr-TR" sz="2400" b="1" smtClean="0"/>
              <a:t>1-Solunum Sisteminin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46083" name="7 İçerik Yer Tutucusu"/>
          <p:cNvSpPr>
            <a:spLocks noGrp="1"/>
          </p:cNvSpPr>
          <p:nvPr>
            <p:ph idx="1"/>
          </p:nvPr>
        </p:nvSpPr>
        <p:spPr/>
        <p:txBody>
          <a:bodyPr/>
          <a:lstStyle/>
          <a:p>
            <a:endParaRPr lang="tr-TR" sz="2400" smtClean="0">
              <a:ea typeface="Verdana" pitchFamily="34" charset="0"/>
              <a:cs typeface="Verdana" pitchFamily="34" charset="0"/>
            </a:endParaRPr>
          </a:p>
          <a:p>
            <a:pPr>
              <a:buFont typeface="Arial" charset="0"/>
              <a:buNone/>
            </a:pPr>
            <a:r>
              <a:rPr lang="tr-TR" sz="2400" b="1" smtClean="0">
                <a:ea typeface="Verdana" pitchFamily="34" charset="0"/>
                <a:cs typeface="Verdana" pitchFamily="34" charset="0"/>
              </a:rPr>
              <a:t>	3.	Çalışanı tehlikeden koruma</a:t>
            </a:r>
            <a:endParaRPr lang="tr-TR" sz="2400" smtClean="0">
              <a:ea typeface="Verdana" pitchFamily="34" charset="0"/>
              <a:cs typeface="Verdana" pitchFamily="34" charset="0"/>
            </a:endParaRPr>
          </a:p>
          <a:p>
            <a:r>
              <a:rPr lang="tr-TR" sz="2400" smtClean="0">
                <a:ea typeface="Verdana" pitchFamily="34" charset="0"/>
                <a:cs typeface="Verdana" pitchFamily="34" charset="0"/>
              </a:rPr>
              <a:t>Birçok hallerde işçinin tehlikeye maruz kalma riskini azaltma, yeteri kadar mümkün olamamaktadır. Bu tip durumlarda genel </a:t>
            </a:r>
            <a:r>
              <a:rPr lang="tr-TR" sz="2400" b="1" smtClean="0">
                <a:ea typeface="Verdana" pitchFamily="34" charset="0"/>
                <a:cs typeface="Verdana" pitchFamily="34" charset="0"/>
              </a:rPr>
              <a:t>havalandırma</a:t>
            </a:r>
            <a:r>
              <a:rPr lang="tr-TR" sz="2400" smtClean="0">
                <a:ea typeface="Verdana" pitchFamily="34" charset="0"/>
                <a:cs typeface="Verdana" pitchFamily="34" charset="0"/>
              </a:rPr>
              <a:t> ile veya koruyucu </a:t>
            </a:r>
            <a:r>
              <a:rPr lang="tr-TR" sz="2400" b="1" smtClean="0">
                <a:ea typeface="Verdana" pitchFamily="34" charset="0"/>
                <a:cs typeface="Verdana" pitchFamily="34" charset="0"/>
              </a:rPr>
              <a:t>solunum cihazları </a:t>
            </a:r>
            <a:r>
              <a:rPr lang="tr-TR" sz="2400" smtClean="0">
                <a:ea typeface="Verdana" pitchFamily="34" charset="0"/>
                <a:cs typeface="Verdana" pitchFamily="34" charset="0"/>
              </a:rPr>
              <a:t>gibi kişisel koruyucuların kullanılması uygulamalarına gidilir.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FB753B75-3B23-4833-8E62-447E6BF81415}" type="slidenum">
              <a:rPr lang="tr-TR"/>
              <a:pPr>
                <a:defRPr/>
              </a:pPr>
              <a:t>44</a:t>
            </a:fld>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6 Başlık"/>
          <p:cNvSpPr>
            <a:spLocks noGrp="1"/>
          </p:cNvSpPr>
          <p:nvPr>
            <p:ph type="title"/>
          </p:nvPr>
        </p:nvSpPr>
        <p:spPr>
          <a:xfrm>
            <a:off x="457200" y="273050"/>
            <a:ext cx="7715250" cy="1162050"/>
          </a:xfrm>
        </p:spPr>
        <p:txBody>
          <a:bodyPr/>
          <a:lstStyle/>
          <a:p>
            <a:pPr algn="ctr"/>
            <a:r>
              <a:rPr lang="tr-TR" sz="2400" smtClean="0"/>
              <a:t>1-Solunum Sisteminin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47107" name="7 İçerik Yer Tutucusu"/>
          <p:cNvSpPr>
            <a:spLocks noGrp="1"/>
          </p:cNvSpPr>
          <p:nvPr>
            <p:ph idx="1"/>
          </p:nvPr>
        </p:nvSpPr>
        <p:spPr>
          <a:xfrm>
            <a:off x="395288" y="1989138"/>
            <a:ext cx="8291512" cy="3887787"/>
          </a:xfrm>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pPr>
              <a:buFont typeface="Arial" charset="0"/>
              <a:buNone/>
            </a:pPr>
            <a:endParaRPr lang="tr-TR" sz="2400" b="1" smtClean="0">
              <a:ea typeface="Verdana" pitchFamily="34" charset="0"/>
              <a:cs typeface="Verdana" pitchFamily="34" charset="0"/>
            </a:endParaRPr>
          </a:p>
          <a:p>
            <a:pPr>
              <a:buFont typeface="Arial" charset="0"/>
              <a:buNone/>
            </a:pPr>
            <a:r>
              <a:rPr lang="tr-TR" sz="2400" b="1" smtClean="0">
                <a:ea typeface="Verdana" pitchFamily="34" charset="0"/>
                <a:cs typeface="Verdana" pitchFamily="34" charset="0"/>
              </a:rPr>
              <a:t>Şekil 2.</a:t>
            </a:r>
            <a:r>
              <a:rPr lang="tr-TR" sz="2400" smtClean="0">
                <a:ea typeface="Verdana" pitchFamily="34" charset="0"/>
                <a:cs typeface="Verdana" pitchFamily="34" charset="0"/>
              </a:rPr>
              <a:t> İtişli ve çıkışlı vantilatör sistemleri ile kişisel solunum sistemi koruması</a:t>
            </a: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971550" y="6356350"/>
            <a:ext cx="6624638"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02AF9C1B-EB43-413F-AE3E-C5ABD6D35285}" type="slidenum">
              <a:rPr lang="tr-TR"/>
              <a:pPr>
                <a:defRPr/>
              </a:pPr>
              <a:t>45</a:t>
            </a:fld>
            <a:endParaRPr lang="tr-TR" dirty="0"/>
          </a:p>
        </p:txBody>
      </p:sp>
      <p:pic>
        <p:nvPicPr>
          <p:cNvPr id="47110" name="Resim 3" descr="figure85b"/>
          <p:cNvPicPr>
            <a:picLocks noChangeAspect="1" noChangeArrowheads="1"/>
          </p:cNvPicPr>
          <p:nvPr/>
        </p:nvPicPr>
        <p:blipFill>
          <a:blip r:embed="rId3" cstate="print">
            <a:lum bright="-20000" contrast="40000"/>
          </a:blip>
          <a:srcRect l="5656" t="23286" r="8226" b="6750"/>
          <a:stretch>
            <a:fillRect/>
          </a:stretch>
        </p:blipFill>
        <p:spPr bwMode="auto">
          <a:xfrm>
            <a:off x="900113" y="1844675"/>
            <a:ext cx="6335712" cy="166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6 Başlık"/>
          <p:cNvSpPr>
            <a:spLocks noGrp="1"/>
          </p:cNvSpPr>
          <p:nvPr>
            <p:ph type="title"/>
          </p:nvPr>
        </p:nvSpPr>
        <p:spPr/>
        <p:txBody>
          <a:bodyPr/>
          <a:lstStyle/>
          <a:p>
            <a:r>
              <a:rPr lang="tr-TR" sz="2400" b="1" smtClean="0"/>
              <a:t>1-Solunum Sisteminin Korunması</a:t>
            </a:r>
            <a:endParaRPr lang="tr-TR" sz="2400" smtClean="0"/>
          </a:p>
        </p:txBody>
      </p:sp>
      <p:sp>
        <p:nvSpPr>
          <p:cNvPr id="48131" name="7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ea typeface="Verdana" pitchFamily="34" charset="0"/>
                <a:cs typeface="Verdana" pitchFamily="34" charset="0"/>
              </a:rPr>
              <a:t>İş yerlerinde genel havalandırma ve uygun aspirasyon ile tozun çevreye yayılmasını önlemek için su perdeleri, vakum ve uzaktan kumanda sistemleri kurulabilir (Şekil 2).</a:t>
            </a:r>
          </a:p>
          <a:p>
            <a:r>
              <a:rPr lang="tr-TR" sz="2400" smtClean="0">
                <a:ea typeface="Verdana" pitchFamily="34" charset="0"/>
                <a:cs typeface="Verdana" pitchFamily="34" charset="0"/>
              </a:rPr>
              <a:t>İşçilere solunum cihazları için üretilmiş özel maskeler verilebilir.</a:t>
            </a:r>
          </a:p>
          <a:p>
            <a:endParaRPr lang="tr-TR" sz="2400" smtClean="0"/>
          </a:p>
        </p:txBody>
      </p:sp>
      <p:sp>
        <p:nvSpPr>
          <p:cNvPr id="5" name="4 Altbilgi Yer Tutucusu"/>
          <p:cNvSpPr>
            <a:spLocks noGrp="1"/>
          </p:cNvSpPr>
          <p:nvPr>
            <p:ph type="ftr" sz="quarter" idx="11"/>
          </p:nvPr>
        </p:nvSpPr>
        <p:spPr>
          <a:xfrm>
            <a:off x="755650" y="6356350"/>
            <a:ext cx="7345363" cy="365125"/>
          </a:xfrm>
        </p:spPr>
        <p:txBody>
          <a:bodyPr/>
          <a:lstStyle/>
          <a:p>
            <a:pPr>
              <a:defRPr/>
            </a:pPr>
            <a:r>
              <a:rPr lang="tr-TR" dirty="0" smtClean="0"/>
              <a:t> </a:t>
            </a:r>
            <a:endParaRPr lang="tr-TR" dirty="0"/>
          </a:p>
        </p:txBody>
      </p:sp>
      <p:sp>
        <p:nvSpPr>
          <p:cNvPr id="6" name="5 Slayt Numarası Yer Tutucusu"/>
          <p:cNvSpPr>
            <a:spLocks noGrp="1"/>
          </p:cNvSpPr>
          <p:nvPr>
            <p:ph type="sldNum" sz="quarter" idx="12"/>
          </p:nvPr>
        </p:nvSpPr>
        <p:spPr/>
        <p:txBody>
          <a:bodyPr/>
          <a:lstStyle/>
          <a:p>
            <a:pPr>
              <a:defRPr/>
            </a:pPr>
            <a:fld id="{34CB413E-A332-4581-8F21-C02D4A51F8F8}" type="slidenum">
              <a:rPr lang="tr-TR"/>
              <a:pPr>
                <a:defRPr/>
              </a:pPr>
              <a:t>46</a:t>
            </a:fld>
            <a:endParaRPr lang="tr-T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6 Başlık"/>
          <p:cNvSpPr>
            <a:spLocks noGrp="1"/>
          </p:cNvSpPr>
          <p:nvPr>
            <p:ph type="title"/>
          </p:nvPr>
        </p:nvSpPr>
        <p:spPr/>
        <p:txBody>
          <a:bodyPr/>
          <a:lstStyle/>
          <a:p>
            <a:r>
              <a:rPr lang="tr-TR" sz="2400" b="1" smtClean="0"/>
              <a:t>1-Solunum Sisteminin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49155" name="7 İçerik Yer Tutucusu"/>
          <p:cNvSpPr>
            <a:spLocks noGrp="1"/>
          </p:cNvSpPr>
          <p:nvPr>
            <p:ph idx="1"/>
          </p:nvPr>
        </p:nvSpPr>
        <p:spPr>
          <a:xfrm>
            <a:off x="457200" y="2205038"/>
            <a:ext cx="8229600" cy="4032250"/>
          </a:xfrm>
        </p:spPr>
        <p:txBody>
          <a:bodyPr/>
          <a:lstStyle/>
          <a:p>
            <a:pPr>
              <a:buFont typeface="Arial" charset="0"/>
              <a:buNone/>
            </a:pPr>
            <a:r>
              <a:rPr lang="tr-TR" sz="2400" smtClean="0">
                <a:ea typeface="Verdana" pitchFamily="34" charset="0"/>
                <a:cs typeface="Verdana" pitchFamily="34" charset="0"/>
              </a:rPr>
              <a:t>	Solunum sisteminin korunması için verilen maskeler şunlardır (Şekil 3).</a:t>
            </a:r>
          </a:p>
          <a:p>
            <a:r>
              <a:rPr lang="tr-TR" sz="2400" smtClean="0">
                <a:ea typeface="Verdana" pitchFamily="34" charset="0"/>
                <a:cs typeface="Verdana" pitchFamily="34" charset="0"/>
              </a:rPr>
              <a:t>Oksijen ve hava verici maskeler (kimyasal reaksiyonlu, basınçlı, basınçlı ve hava tüplü vb.),</a:t>
            </a:r>
          </a:p>
          <a:p>
            <a:r>
              <a:rPr lang="tr-TR" sz="2400" smtClean="0">
                <a:ea typeface="Verdana" pitchFamily="34" charset="0"/>
                <a:cs typeface="Verdana" pitchFamily="34" charset="0"/>
              </a:rPr>
              <a:t>Hava hortumlu maskeler (hava vericili ve vericisiz vb.),</a:t>
            </a:r>
          </a:p>
          <a:p>
            <a:r>
              <a:rPr lang="tr-TR" sz="2400" smtClean="0">
                <a:ea typeface="Verdana" pitchFamily="34" charset="0"/>
                <a:cs typeface="Verdana" pitchFamily="34" charset="0"/>
              </a:rPr>
              <a:t>Süzgeçli solunum cihazları,</a:t>
            </a:r>
          </a:p>
          <a:p>
            <a:r>
              <a:rPr lang="tr-TR" sz="2400" smtClean="0">
                <a:ea typeface="Verdana" pitchFamily="34" charset="0"/>
                <a:cs typeface="Verdana" pitchFamily="34" charset="0"/>
              </a:rPr>
              <a:t>Hava tesisatlı solunum cihazları.</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pPr>
              <a:buFont typeface="Arial" charset="0"/>
              <a:buNone/>
            </a:pPr>
            <a:r>
              <a:rPr lang="tr-TR" sz="2400" b="1" smtClean="0">
                <a:ea typeface="Verdana" pitchFamily="34" charset="0"/>
                <a:cs typeface="Verdana" pitchFamily="34" charset="0"/>
              </a:rPr>
              <a:t>	</a:t>
            </a:r>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AAEAC191-B1B4-4CD3-A145-CFF98ADFC791}" type="slidenum">
              <a:rPr lang="tr-TR"/>
              <a:pPr>
                <a:defRPr/>
              </a:pPr>
              <a:t>47</a:t>
            </a:fld>
            <a:endParaRPr lang="tr-T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p:cNvSpPr>
            <a:spLocks noGrp="1"/>
          </p:cNvSpPr>
          <p:nvPr>
            <p:ph type="title"/>
          </p:nvPr>
        </p:nvSpPr>
        <p:spPr/>
        <p:txBody>
          <a:bodyPr/>
          <a:lstStyle/>
          <a:p>
            <a:endParaRPr lang="tr-TR" smtClean="0"/>
          </a:p>
        </p:txBody>
      </p:sp>
      <p:sp>
        <p:nvSpPr>
          <p:cNvPr id="50179" name="2 İçerik Yer Tutucusu"/>
          <p:cNvSpPr>
            <a:spLocks noGrp="1"/>
          </p:cNvSpPr>
          <p:nvPr>
            <p:ph idx="1"/>
          </p:nvPr>
        </p:nvSpPr>
        <p:spPr/>
        <p:txBody>
          <a:bodyPr/>
          <a:lstStyle/>
          <a:p>
            <a:endParaRPr lang="tr-TR" sz="2400" b="1" smtClean="0">
              <a:ea typeface="Verdana" pitchFamily="34" charset="0"/>
              <a:cs typeface="Verdana" pitchFamily="34" charset="0"/>
            </a:endParaRPr>
          </a:p>
          <a:p>
            <a:endParaRPr lang="tr-TR" sz="2400" b="1" smtClean="0">
              <a:ea typeface="Verdana" pitchFamily="34" charset="0"/>
              <a:cs typeface="Verdana" pitchFamily="34" charset="0"/>
            </a:endParaRPr>
          </a:p>
          <a:p>
            <a:endParaRPr lang="tr-TR" sz="2400" b="1" smtClean="0">
              <a:ea typeface="Verdana" pitchFamily="34" charset="0"/>
              <a:cs typeface="Verdana" pitchFamily="34" charset="0"/>
            </a:endParaRPr>
          </a:p>
          <a:p>
            <a:endParaRPr lang="tr-TR" sz="2400" b="1" smtClean="0">
              <a:ea typeface="Verdana" pitchFamily="34" charset="0"/>
              <a:cs typeface="Verdana" pitchFamily="34" charset="0"/>
            </a:endParaRPr>
          </a:p>
          <a:p>
            <a:endParaRPr lang="tr-TR" sz="2400" b="1" smtClean="0">
              <a:ea typeface="Verdana" pitchFamily="34" charset="0"/>
              <a:cs typeface="Verdana" pitchFamily="34" charset="0"/>
            </a:endParaRPr>
          </a:p>
          <a:p>
            <a:r>
              <a:rPr lang="tr-TR" sz="2400" b="1" smtClean="0">
                <a:ea typeface="Verdana" pitchFamily="34" charset="0"/>
                <a:cs typeface="Verdana" pitchFamily="34" charset="0"/>
              </a:rPr>
              <a:t>Şekil 3. </a:t>
            </a:r>
            <a:r>
              <a:rPr lang="tr-TR" sz="2400" smtClean="0">
                <a:ea typeface="Verdana" pitchFamily="34" charset="0"/>
                <a:cs typeface="Verdana" pitchFamily="34" charset="0"/>
              </a:rPr>
              <a:t>Solunum sisteminin korunması için maske kullanımları</a:t>
            </a:r>
            <a:endParaRPr lang="tr-TR" sz="2400" smtClean="0"/>
          </a:p>
        </p:txBody>
      </p:sp>
      <p:sp>
        <p:nvSpPr>
          <p:cNvPr id="4" name="3 Altbilgi Yer Tutucusu"/>
          <p:cNvSpPr>
            <a:spLocks noGrp="1"/>
          </p:cNvSpPr>
          <p:nvPr>
            <p:ph type="ftr" sz="quarter" idx="11"/>
          </p:nvPr>
        </p:nvSpPr>
        <p:spPr>
          <a:xfrm>
            <a:off x="611188" y="6356350"/>
            <a:ext cx="7632700" cy="365125"/>
          </a:xfrm>
        </p:spPr>
        <p:txBody>
          <a:bodyPr/>
          <a:lstStyle/>
          <a:p>
            <a:pPr>
              <a:defRPr/>
            </a:pPr>
            <a:r>
              <a:rPr lang="tr-TR" dirty="0" smtClean="0"/>
              <a:t> </a:t>
            </a:r>
            <a:endParaRPr lang="tr-TR" dirty="0"/>
          </a:p>
        </p:txBody>
      </p:sp>
      <p:sp>
        <p:nvSpPr>
          <p:cNvPr id="5" name="4 Slayt Numarası Yer Tutucusu"/>
          <p:cNvSpPr>
            <a:spLocks noGrp="1"/>
          </p:cNvSpPr>
          <p:nvPr>
            <p:ph type="sldNum" sz="quarter" idx="12"/>
          </p:nvPr>
        </p:nvSpPr>
        <p:spPr/>
        <p:txBody>
          <a:bodyPr/>
          <a:lstStyle/>
          <a:p>
            <a:pPr>
              <a:defRPr/>
            </a:pPr>
            <a:fld id="{276564C9-C699-489D-8478-1270F4CABA72}" type="slidenum">
              <a:rPr lang="tr-TR"/>
              <a:pPr>
                <a:defRPr/>
              </a:pPr>
              <a:t>48</a:t>
            </a:fld>
            <a:endParaRPr lang="tr-TR" dirty="0"/>
          </a:p>
        </p:txBody>
      </p:sp>
      <p:pic>
        <p:nvPicPr>
          <p:cNvPr id="50182" name="Resim 4" descr="figure100a"/>
          <p:cNvPicPr>
            <a:picLocks noChangeAspect="1" noChangeArrowheads="1"/>
          </p:cNvPicPr>
          <p:nvPr/>
        </p:nvPicPr>
        <p:blipFill>
          <a:blip r:embed="rId2" cstate="print">
            <a:lum bright="-20000" contrast="40000"/>
          </a:blip>
          <a:srcRect l="10243" t="2106" r="9831"/>
          <a:stretch>
            <a:fillRect/>
          </a:stretch>
        </p:blipFill>
        <p:spPr bwMode="auto">
          <a:xfrm>
            <a:off x="2987675" y="2133600"/>
            <a:ext cx="1254125" cy="1604963"/>
          </a:xfrm>
          <a:prstGeom prst="rect">
            <a:avLst/>
          </a:prstGeom>
          <a:noFill/>
          <a:ln w="9525">
            <a:noFill/>
            <a:miter lim="800000"/>
            <a:headEnd/>
            <a:tailEnd/>
          </a:ln>
        </p:spPr>
      </p:pic>
      <p:pic>
        <p:nvPicPr>
          <p:cNvPr id="50183" name="Resim 5" descr="figure100b_i"/>
          <p:cNvPicPr>
            <a:picLocks noChangeAspect="1" noChangeArrowheads="1"/>
          </p:cNvPicPr>
          <p:nvPr/>
        </p:nvPicPr>
        <p:blipFill>
          <a:blip r:embed="rId3" cstate="print">
            <a:lum bright="-20000" contrast="40000"/>
          </a:blip>
          <a:srcRect t="6573" b="5113"/>
          <a:stretch>
            <a:fillRect/>
          </a:stretch>
        </p:blipFill>
        <p:spPr bwMode="auto">
          <a:xfrm>
            <a:off x="4211638" y="2133600"/>
            <a:ext cx="1244600" cy="168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6 Başlık"/>
          <p:cNvSpPr>
            <a:spLocks noGrp="1"/>
          </p:cNvSpPr>
          <p:nvPr>
            <p:ph type="title"/>
          </p:nvPr>
        </p:nvSpPr>
        <p:spPr>
          <a:xfrm>
            <a:off x="457200" y="1052513"/>
            <a:ext cx="8229600" cy="365125"/>
          </a:xfrm>
        </p:spPr>
        <p:txBody>
          <a:bodyPr/>
          <a:lstStyle/>
          <a:p>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2-Vücudun Korunması</a:t>
            </a:r>
            <a:br>
              <a:rPr lang="tr-TR" sz="2400" b="1"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51203" name="7 İçerik Yer Tutucusu"/>
          <p:cNvSpPr>
            <a:spLocks noGrp="1"/>
          </p:cNvSpPr>
          <p:nvPr>
            <p:ph idx="1"/>
          </p:nvPr>
        </p:nvSpPr>
        <p:spPr/>
        <p:txBody>
          <a:bodyPr/>
          <a:lstStyle/>
          <a:p>
            <a:pPr>
              <a:buFont typeface="Arial" charset="0"/>
              <a:buNone/>
            </a:pPr>
            <a:r>
              <a:rPr lang="tr-TR" sz="2400" b="1" smtClean="0">
                <a:ea typeface="Verdana" pitchFamily="34" charset="0"/>
                <a:cs typeface="Verdana" pitchFamily="34" charset="0"/>
              </a:rPr>
              <a:t>	a) Ellerin ve kolların korunması</a:t>
            </a:r>
            <a:endParaRPr lang="tr-TR" sz="2400" smtClean="0">
              <a:ea typeface="Verdana" pitchFamily="34" charset="0"/>
              <a:cs typeface="Verdana" pitchFamily="34" charset="0"/>
            </a:endParaRPr>
          </a:p>
          <a:p>
            <a:pPr>
              <a:buFont typeface="Arial" charset="0"/>
              <a:buNone/>
            </a:pPr>
            <a:endParaRPr lang="tr-TR" sz="2400" smtClean="0">
              <a:ea typeface="Verdana" pitchFamily="34" charset="0"/>
              <a:cs typeface="Verdana" pitchFamily="34" charset="0"/>
            </a:endParaRPr>
          </a:p>
          <a:p>
            <a:pPr>
              <a:buFont typeface="Arial" charset="0"/>
              <a:buNone/>
            </a:pPr>
            <a:r>
              <a:rPr lang="tr-TR" sz="2400" smtClean="0">
                <a:ea typeface="Verdana" pitchFamily="34" charset="0"/>
                <a:cs typeface="Verdana" pitchFamily="34" charset="0"/>
              </a:rPr>
              <a:t>	Eller vücudun sıkça yaralanan bölümleri arasındadır ve sürekli çeşitli risklere maruzdurlar. Travmatik (darbeli) yaralanmalar el kazalarının en yaygın olan tipidir. </a:t>
            </a:r>
          </a:p>
          <a:p>
            <a:pPr>
              <a:buFont typeface="Arial" charset="0"/>
              <a:buNone/>
            </a:pPr>
            <a:r>
              <a:rPr lang="tr-TR" sz="2400" smtClean="0">
                <a:ea typeface="Verdana" pitchFamily="34" charset="0"/>
                <a:cs typeface="Verdana" pitchFamily="34" charset="0"/>
              </a:rPr>
              <a:t> </a:t>
            </a:r>
          </a:p>
          <a:p>
            <a:pPr>
              <a:buFont typeface="Arial" charset="0"/>
              <a:buNone/>
            </a:pPr>
            <a:r>
              <a:rPr lang="tr-TR" sz="2400" smtClean="0">
                <a:ea typeface="Verdana" pitchFamily="34" charset="0"/>
                <a:cs typeface="Verdana" pitchFamily="34" charset="0"/>
              </a:rPr>
              <a:t>	El yaralanmalarına sebep olan riskler aşağıdaki şekilde sınıflandırılabilir; </a:t>
            </a:r>
          </a:p>
          <a:p>
            <a:pPr>
              <a:buFont typeface="Arial" charset="0"/>
              <a:buNone/>
            </a:pPr>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FD59BC8D-5980-4923-AA42-105B8818E4D3}" type="slidenum">
              <a:rPr lang="tr-TR"/>
              <a:pPr>
                <a:defRPr/>
              </a:pPr>
              <a:t>49</a:t>
            </a:fld>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rtlCol="0">
            <a:normAutofit fontScale="90000"/>
          </a:bodyPr>
          <a:lstStyle/>
          <a:p>
            <a:pPr fontAlgn="auto">
              <a:spcAft>
                <a:spcPts val="0"/>
              </a:spcAft>
              <a:defRPr/>
            </a:pPr>
            <a:r>
              <a:rPr lang="tr-TR" dirty="0"/>
              <a:t/>
            </a:r>
            <a:br>
              <a:rPr lang="tr-TR" dirty="0"/>
            </a:br>
            <a:endParaRPr lang="tr-TR" dirty="0"/>
          </a:p>
        </p:txBody>
      </p:sp>
      <p:sp>
        <p:nvSpPr>
          <p:cNvPr id="6147" name="7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ea typeface="Verdana" pitchFamily="34" charset="0"/>
                <a:cs typeface="Verdana" pitchFamily="34" charset="0"/>
              </a:rPr>
              <a:t>Kişisel Koruyucu Donanımlar (KKD) iş sağlığı ve güvenliğinin teknik tedbirlere göre sağlanamadığı durumlarda </a:t>
            </a:r>
            <a:r>
              <a:rPr lang="tr-TR" sz="2400" b="1" smtClean="0">
                <a:ea typeface="Verdana" pitchFamily="34" charset="0"/>
                <a:cs typeface="Verdana" pitchFamily="34" charset="0"/>
              </a:rPr>
              <a:t>çalışanı maruz kalabileceği İSG risklerine karşı </a:t>
            </a:r>
            <a:r>
              <a:rPr lang="tr-TR" sz="2400" smtClean="0">
                <a:ea typeface="Verdana" pitchFamily="34" charset="0"/>
                <a:cs typeface="Verdana" pitchFamily="34" charset="0"/>
              </a:rPr>
              <a:t>koruyacak şekilde tasarlanmış, çalışanca giyilen ya da takılan </a:t>
            </a:r>
            <a:r>
              <a:rPr lang="tr-TR" sz="2400" b="1" smtClean="0">
                <a:ea typeface="Verdana" pitchFamily="34" charset="0"/>
                <a:cs typeface="Verdana" pitchFamily="34" charset="0"/>
              </a:rPr>
              <a:t>ekipmanlardır.</a:t>
            </a:r>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042988" y="6356350"/>
            <a:ext cx="6842125"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3A1D5EBE-B551-47CD-9BF5-C2F7595BAC1F}" type="slidenum">
              <a:rPr lang="tr-TR"/>
              <a:pPr>
                <a:defRPr/>
              </a:pPr>
              <a:t>5</a:t>
            </a:fld>
            <a:endParaRPr lang="tr-TR" dirty="0"/>
          </a:p>
        </p:txBody>
      </p:sp>
      <p:sp>
        <p:nvSpPr>
          <p:cNvPr id="6150" name="Rectangle 1"/>
          <p:cNvSpPr>
            <a:spLocks noChangeArrowheads="1"/>
          </p:cNvSpPr>
          <p:nvPr/>
        </p:nvSpPr>
        <p:spPr bwMode="auto">
          <a:xfrm>
            <a:off x="755650" y="577850"/>
            <a:ext cx="6985000" cy="830263"/>
          </a:xfrm>
          <a:prstGeom prst="rect">
            <a:avLst/>
          </a:prstGeom>
          <a:noFill/>
          <a:ln w="9525">
            <a:noFill/>
            <a:miter lim="800000"/>
            <a:headEnd/>
            <a:tailEnd/>
          </a:ln>
        </p:spPr>
        <p:txBody>
          <a:bodyPr anchor="ctr">
            <a:spAutoFit/>
          </a:bodyPr>
          <a:lstStyle/>
          <a:p>
            <a:endParaRPr lang="tr-TR" sz="2400" b="1">
              <a:latin typeface="Verdana" pitchFamily="34" charset="0"/>
              <a:ea typeface="Times New Roman" pitchFamily="18" charset="0"/>
            </a:endParaRPr>
          </a:p>
          <a:p>
            <a:r>
              <a:rPr lang="tr-TR" sz="2400" b="1">
                <a:latin typeface="Verdana" pitchFamily="34" charset="0"/>
                <a:ea typeface="Times New Roman" pitchFamily="18" charset="0"/>
              </a:rPr>
              <a:t>Kişisel Koruyucu Donanımlar (KKD)</a:t>
            </a:r>
            <a:endParaRPr lang="tr-TR">
              <a:ea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52227" name="7 İçerik Yer Tutucusu"/>
          <p:cNvSpPr>
            <a:spLocks noGrp="1"/>
          </p:cNvSpPr>
          <p:nvPr>
            <p:ph idx="1"/>
          </p:nvPr>
        </p:nvSpPr>
        <p:spPr/>
        <p:txBody>
          <a:bodyPr/>
          <a:lstStyle/>
          <a:p>
            <a:r>
              <a:rPr lang="tr-TR" sz="2400" b="1" smtClean="0"/>
              <a:t>Mekanik riskler:</a:t>
            </a:r>
            <a:r>
              <a:rPr lang="tr-TR" sz="2400" smtClean="0"/>
              <a:t> Çarpmalar, ezilmeler, burkulmalar, yıpranmalar, delinmeler, </a:t>
            </a:r>
            <a:r>
              <a:rPr lang="tr-TR" sz="2400" smtClean="0">
                <a:ea typeface="Verdana" pitchFamily="34" charset="0"/>
                <a:cs typeface="Verdana" pitchFamily="34" charset="0"/>
              </a:rPr>
              <a:t>kesilmeler</a:t>
            </a:r>
            <a:r>
              <a:rPr lang="tr-TR" sz="2400" smtClean="0"/>
              <a:t>, kopmalar.</a:t>
            </a:r>
          </a:p>
          <a:p>
            <a:r>
              <a:rPr lang="tr-TR" sz="2400" b="1" smtClean="0"/>
              <a:t>Termik riskler: </a:t>
            </a:r>
            <a:r>
              <a:rPr lang="tr-TR" sz="2400" smtClean="0"/>
              <a:t>Sıcaklık, ergimiş metallerin sıçraması, soğuk. </a:t>
            </a:r>
          </a:p>
          <a:p>
            <a:r>
              <a:rPr lang="tr-TR" sz="2400" b="1" smtClean="0"/>
              <a:t>Kimyasal riskler:</a:t>
            </a:r>
            <a:r>
              <a:rPr lang="tr-TR" sz="2400" smtClean="0"/>
              <a:t> Asitler, bazlar ve solventler gibi tehlikeli maddelerin sıçraması ve teması.</a:t>
            </a:r>
          </a:p>
          <a:p>
            <a:r>
              <a:rPr lang="tr-TR" sz="2400" b="1" smtClean="0"/>
              <a:t>Elektrik riskler:</a:t>
            </a:r>
            <a:r>
              <a:rPr lang="tr-TR" sz="2400" smtClean="0"/>
              <a:t> Elektrik kıvılcımı.</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0FAAB7DC-E23B-4E29-98CF-DA537CA16A1E}" type="slidenum">
              <a:rPr lang="tr-TR"/>
              <a:pPr>
                <a:defRPr/>
              </a:pPr>
              <a:t>50</a:t>
            </a:fld>
            <a:endParaRPr lang="tr-T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53251" name="7 İçerik Yer Tutucusu"/>
          <p:cNvSpPr>
            <a:spLocks noGrp="1"/>
          </p:cNvSpPr>
          <p:nvPr>
            <p:ph idx="1"/>
          </p:nvPr>
        </p:nvSpPr>
        <p:spPr>
          <a:xfrm>
            <a:off x="457200" y="1341438"/>
            <a:ext cx="8229600" cy="4784725"/>
          </a:xfrm>
        </p:spPr>
        <p:txBody>
          <a:bodyPr/>
          <a:lstStyle/>
          <a:p>
            <a:pPr>
              <a:buFont typeface="Arial" charset="0"/>
              <a:buNone/>
            </a:pPr>
            <a:r>
              <a:rPr lang="tr-TR" sz="2400" smtClean="0">
                <a:ea typeface="Verdana" pitchFamily="34" charset="0"/>
                <a:cs typeface="Verdana" pitchFamily="34" charset="0"/>
              </a:rPr>
              <a:t>	</a:t>
            </a:r>
          </a:p>
          <a:p>
            <a:pPr>
              <a:buFont typeface="Arial" charset="0"/>
              <a:buNone/>
            </a:pPr>
            <a:endParaRPr lang="tr-TR" sz="2400" smtClean="0">
              <a:ea typeface="Verdana" pitchFamily="34" charset="0"/>
              <a:cs typeface="Verdana" pitchFamily="34" charset="0"/>
            </a:endParaRPr>
          </a:p>
          <a:p>
            <a:pPr>
              <a:buFont typeface="Arial" charset="0"/>
              <a:buNone/>
            </a:pPr>
            <a:endParaRPr lang="tr-TR" sz="2400" smtClean="0">
              <a:ea typeface="Verdana" pitchFamily="34" charset="0"/>
              <a:cs typeface="Verdana" pitchFamily="34" charset="0"/>
            </a:endParaRPr>
          </a:p>
          <a:p>
            <a:pPr>
              <a:buFont typeface="Arial" charset="0"/>
              <a:buNone/>
            </a:pPr>
            <a:r>
              <a:rPr lang="tr-TR" sz="2400" smtClean="0">
                <a:ea typeface="Verdana" pitchFamily="34" charset="0"/>
                <a:cs typeface="Verdana" pitchFamily="34" charset="0"/>
              </a:rPr>
              <a:t>	El kazalarını önlemek için alınması gerekli tedbirler:</a:t>
            </a:r>
          </a:p>
          <a:p>
            <a:r>
              <a:rPr lang="tr-TR" sz="2400" smtClean="0">
                <a:ea typeface="Verdana" pitchFamily="34" charset="0"/>
                <a:cs typeface="Verdana" pitchFamily="34" charset="0"/>
              </a:rPr>
              <a:t>İş için doğru el aleti kullanılmalıdır. </a:t>
            </a:r>
          </a:p>
          <a:p>
            <a:r>
              <a:rPr lang="tr-TR" sz="2400" smtClean="0">
                <a:ea typeface="Verdana" pitchFamily="34" charset="0"/>
                <a:cs typeface="Verdana" pitchFamily="34" charset="0"/>
              </a:rPr>
              <a:t>Uygun bir şekilde çalışacağından emin olmak için kullanmadan önce bütün teçhizat kontrol edilmelidir.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D684192C-4A8C-4EF2-BEDC-F23FFD4F7BF4}" type="slidenum">
              <a:rPr lang="tr-TR"/>
              <a:pPr>
                <a:defRPr/>
              </a:pPr>
              <a:t>51</a:t>
            </a:fld>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Başlık"/>
          <p:cNvSpPr>
            <a:spLocks noGrp="1"/>
          </p:cNvSpPr>
          <p:nvPr>
            <p:ph type="title"/>
          </p:nvPr>
        </p:nvSpPr>
        <p:spPr/>
        <p:txBody>
          <a:bodyPr/>
          <a:lstStyle/>
          <a:p>
            <a:r>
              <a:rPr lang="tr-TR" sz="2400" b="1" smtClean="0">
                <a:ea typeface="Verdana" pitchFamily="34" charset="0"/>
                <a:cs typeface="Verdana" pitchFamily="34" charset="0"/>
              </a:rPr>
              <a:t>2-Vücudun Korunması</a:t>
            </a:r>
            <a:endParaRPr lang="tr-TR" sz="2400" smtClean="0"/>
          </a:p>
        </p:txBody>
      </p:sp>
      <p:sp>
        <p:nvSpPr>
          <p:cNvPr id="54275" name="2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ea typeface="Verdana" pitchFamily="34" charset="0"/>
                <a:cs typeface="Verdana" pitchFamily="34" charset="0"/>
              </a:rPr>
              <a:t>Düşme olasılığını azaltmak için çalışma bölgesi temiz ve kuru bulundurulmalıdır. Zira düşülürken düşüşü hafifletmek için eller kullanılmakta burkulmalara veya kırılmalara neden olmaktadır. </a:t>
            </a:r>
          </a:p>
          <a:p>
            <a:endParaRPr lang="tr-TR" sz="2400" smtClean="0"/>
          </a:p>
        </p:txBody>
      </p:sp>
      <p:sp>
        <p:nvSpPr>
          <p:cNvPr id="4" name="3 Altbilgi Yer Tutucusu"/>
          <p:cNvSpPr>
            <a:spLocks noGrp="1"/>
          </p:cNvSpPr>
          <p:nvPr>
            <p:ph type="ftr" sz="quarter" idx="11"/>
          </p:nvPr>
        </p:nvSpPr>
        <p:spPr>
          <a:xfrm>
            <a:off x="684213" y="6356350"/>
            <a:ext cx="7272337" cy="365125"/>
          </a:xfrm>
        </p:spPr>
        <p:txBody>
          <a:bodyPr/>
          <a:lstStyle/>
          <a:p>
            <a:pPr>
              <a:defRPr/>
            </a:pPr>
            <a:r>
              <a:rPr lang="tr-TR" dirty="0" smtClean="0"/>
              <a:t> </a:t>
            </a:r>
            <a:endParaRPr lang="tr-TR" dirty="0"/>
          </a:p>
        </p:txBody>
      </p:sp>
      <p:sp>
        <p:nvSpPr>
          <p:cNvPr id="5" name="4 Slayt Numarası Yer Tutucusu"/>
          <p:cNvSpPr>
            <a:spLocks noGrp="1"/>
          </p:cNvSpPr>
          <p:nvPr>
            <p:ph type="sldNum" sz="quarter" idx="12"/>
          </p:nvPr>
        </p:nvSpPr>
        <p:spPr/>
        <p:txBody>
          <a:bodyPr/>
          <a:lstStyle/>
          <a:p>
            <a:pPr>
              <a:defRPr/>
            </a:pPr>
            <a:fld id="{3185D457-364E-42BA-A9C4-C44B9826C13B}" type="slidenum">
              <a:rPr lang="tr-TR"/>
              <a:pPr>
                <a:defRPr/>
              </a:pPr>
              <a:t>52</a:t>
            </a:fld>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55299" name="7 İçerik Yer Tutucusu"/>
          <p:cNvSpPr>
            <a:spLocks noGrp="1"/>
          </p:cNvSpPr>
          <p:nvPr>
            <p:ph idx="1"/>
          </p:nvPr>
        </p:nvSpPr>
        <p:spPr/>
        <p:txBody>
          <a:bodyPr/>
          <a:lstStyle/>
          <a:p>
            <a:r>
              <a:rPr lang="tr-TR" sz="2400" smtClean="0">
                <a:ea typeface="Verdana" pitchFamily="34" charset="0"/>
                <a:cs typeface="Verdana" pitchFamily="34" charset="0"/>
              </a:rPr>
              <a:t>Bozuk zemin ve döşemelere, buruşmuş halılara, kaygan yüzeylere özellikle dikkat edilmelidir.</a:t>
            </a:r>
          </a:p>
          <a:p>
            <a:r>
              <a:rPr lang="tr-TR" sz="2400" smtClean="0">
                <a:ea typeface="Verdana" pitchFamily="34" charset="0"/>
                <a:cs typeface="Verdana" pitchFamily="34" charset="0"/>
              </a:rPr>
              <a:t>Eller, saç ve giysiler makinelerin tüm hareketli bölümlerinden uzak tutulmalı, işe başlamadan önce tüm mücevherler, evlilik yüzüğü dahi çıkarılmalıdır.</a:t>
            </a:r>
          </a:p>
          <a:p>
            <a:r>
              <a:rPr lang="tr-TR" sz="2400" smtClean="0">
                <a:ea typeface="Verdana" pitchFamily="34" charset="0"/>
                <a:cs typeface="Verdana" pitchFamily="34" charset="0"/>
              </a:rPr>
              <a:t>Yapılan işe göre uygun eldivenler ve koruyucu diğer teçhizat giyinilmelidir.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AE2E8B96-81FE-4D47-A27C-D45FD41EB4DD}" type="slidenum">
              <a:rPr lang="tr-TR"/>
              <a:pPr>
                <a:defRPr/>
              </a:pPr>
              <a:t>53</a:t>
            </a:fld>
            <a:endParaRPr lang="tr-T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56323" name="7 İçerik Yer Tutucusu"/>
          <p:cNvSpPr>
            <a:spLocks noGrp="1"/>
          </p:cNvSpPr>
          <p:nvPr>
            <p:ph idx="1"/>
          </p:nvPr>
        </p:nvSpPr>
        <p:spPr/>
        <p:txBody>
          <a:bodyPr/>
          <a:lstStyle/>
          <a:p>
            <a:r>
              <a:rPr lang="tr-TR" sz="2400" smtClean="0">
                <a:ea typeface="Verdana" pitchFamily="34" charset="0"/>
                <a:cs typeface="Verdana" pitchFamily="34" charset="0"/>
              </a:rPr>
              <a:t>Eldiven delme, kesme, yanma tehlikesi, kimyasal maddeler, elektrik şoku, radyasyona maruz kalma gibi işlemlerden ileri gelebilecek tehlikelere karşı elleri koruyacak cinsten olmalıdır. </a:t>
            </a:r>
          </a:p>
          <a:p>
            <a:r>
              <a:rPr lang="tr-TR" sz="2400" smtClean="0">
                <a:ea typeface="Verdana" pitchFamily="34" charset="0"/>
                <a:cs typeface="Verdana" pitchFamily="34" charset="0"/>
              </a:rPr>
              <a:t>Eldivensiz olarak keskin, sivri uçlu, ağır, sıcak yakıcı ve aşındırıcı maddeler kaldırılmamalı ve taşınmamalıdır.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D8B63864-FA18-4D19-B328-B053E2097F5C}" type="slidenum">
              <a:rPr lang="tr-TR"/>
              <a:pPr>
                <a:defRPr/>
              </a:pPr>
              <a:t>54</a:t>
            </a:fld>
            <a:endParaRPr lang="tr-T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57347" name="7 İçerik Yer Tutucusu"/>
          <p:cNvSpPr>
            <a:spLocks noGrp="1"/>
          </p:cNvSpPr>
          <p:nvPr>
            <p:ph idx="1"/>
          </p:nvPr>
        </p:nvSpPr>
        <p:spPr>
          <a:xfrm>
            <a:off x="457200" y="1268413"/>
            <a:ext cx="8229600" cy="4857750"/>
          </a:xfrm>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ea typeface="Verdana" pitchFamily="34" charset="0"/>
                <a:cs typeface="Verdana" pitchFamily="34" charset="0"/>
              </a:rPr>
              <a:t>Hareketli makinelerde çalışırken, makinenin tehlike yaratma olasılığını ortadan kaldırmak için makinelerin tehlikeli bölümlerine koruyucular takılarak çalışılmalıdır.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487E6C4B-421A-472E-A4A6-31DA6C7CA222}" type="slidenum">
              <a:rPr lang="tr-TR">
                <a:ea typeface="Verdana" pitchFamily="34" charset="0"/>
                <a:cs typeface="Verdana" pitchFamily="34" charset="0"/>
              </a:rPr>
              <a:pPr>
                <a:defRPr/>
              </a:pPr>
              <a:t>55</a:t>
            </a:fld>
            <a:endParaRPr lang="tr-TR" dirty="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p:txBody>
          <a:bodyPr/>
          <a:lstStyle/>
          <a:p>
            <a:r>
              <a:rPr lang="tr-TR" sz="2400" b="1" smtClean="0">
                <a:ea typeface="Verdana" pitchFamily="34" charset="0"/>
                <a:cs typeface="Verdana" pitchFamily="34" charset="0"/>
              </a:rPr>
              <a:t>2-Vücudun Korunması</a:t>
            </a:r>
            <a:endParaRPr lang="tr-TR" sz="2400" smtClean="0"/>
          </a:p>
        </p:txBody>
      </p:sp>
      <p:sp>
        <p:nvSpPr>
          <p:cNvPr id="58371" name="2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ea typeface="Verdana" pitchFamily="34" charset="0"/>
                <a:cs typeface="Verdana" pitchFamily="34" charset="0"/>
              </a:rPr>
              <a:t>Temizlik yapmaya veya kurmaya başlamadan önce her bir makine veya alet kapatılmalıdır. Unutulmamalıdır ki, hareketli makinenin içine ellerin "sadece bir saniye" sokulması halinde dahi kopmalara kadar varan kazalarla karşılaşılmaktadır.</a:t>
            </a:r>
          </a:p>
          <a:p>
            <a:endParaRPr lang="tr-TR" sz="2400" smtClean="0"/>
          </a:p>
        </p:txBody>
      </p:sp>
      <p:sp>
        <p:nvSpPr>
          <p:cNvPr id="4" name="3 Altbilgi Yer Tutucusu"/>
          <p:cNvSpPr>
            <a:spLocks noGrp="1"/>
          </p:cNvSpPr>
          <p:nvPr>
            <p:ph type="ftr" sz="quarter" idx="11"/>
          </p:nvPr>
        </p:nvSpPr>
        <p:spPr>
          <a:xfrm>
            <a:off x="755650" y="6356350"/>
            <a:ext cx="7632700" cy="365125"/>
          </a:xfrm>
        </p:spPr>
        <p:txBody>
          <a:bodyPr/>
          <a:lstStyle/>
          <a:p>
            <a:pPr>
              <a:defRPr/>
            </a:pPr>
            <a:r>
              <a:rPr lang="tr-TR" dirty="0" smtClean="0"/>
              <a:t> </a:t>
            </a:r>
            <a:endParaRPr lang="tr-TR" dirty="0"/>
          </a:p>
        </p:txBody>
      </p:sp>
      <p:sp>
        <p:nvSpPr>
          <p:cNvPr id="5" name="4 Slayt Numarası Yer Tutucusu"/>
          <p:cNvSpPr>
            <a:spLocks noGrp="1"/>
          </p:cNvSpPr>
          <p:nvPr>
            <p:ph type="sldNum" sz="quarter" idx="12"/>
          </p:nvPr>
        </p:nvSpPr>
        <p:spPr/>
        <p:txBody>
          <a:bodyPr/>
          <a:lstStyle/>
          <a:p>
            <a:pPr>
              <a:defRPr/>
            </a:pPr>
            <a:fld id="{DD9B8EA6-15C5-446E-8674-702D4A5B5196}" type="slidenum">
              <a:rPr lang="tr-TR"/>
              <a:pPr>
                <a:defRPr/>
              </a:pPr>
              <a:t>56</a:t>
            </a:fld>
            <a:endParaRPr lang="tr-T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8" name="7 İçerik Yer Tutucusu"/>
          <p:cNvSpPr>
            <a:spLocks noGrp="1"/>
          </p:cNvSpPr>
          <p:nvPr>
            <p:ph idx="1"/>
          </p:nvPr>
        </p:nvSpPr>
        <p:spPr/>
        <p:txBody>
          <a:bodyPr>
            <a:normAutofit/>
          </a:bodyPr>
          <a:lstStyle/>
          <a:p>
            <a:pPr>
              <a:buFont typeface="Arial" charset="0"/>
              <a:buNone/>
            </a:pPr>
            <a:r>
              <a:rPr lang="tr-TR" sz="2400" smtClean="0">
                <a:ea typeface="Verdana" pitchFamily="34" charset="0"/>
                <a:cs typeface="Verdana" pitchFamily="34" charset="0"/>
              </a:rPr>
              <a:t>	El ve kol koruyucuları şunlardır:</a:t>
            </a:r>
            <a:endParaRPr lang="tr-TR" sz="2400" b="1" smtClean="0">
              <a:ea typeface="Verdana" pitchFamily="34" charset="0"/>
              <a:cs typeface="Verdana" pitchFamily="34" charset="0"/>
            </a:endParaRPr>
          </a:p>
          <a:p>
            <a:pPr>
              <a:buFont typeface="Wingdings" pitchFamily="2" charset="2"/>
              <a:buChar char="Ø"/>
            </a:pPr>
            <a:r>
              <a:rPr lang="tr-TR" sz="2400" smtClean="0">
                <a:ea typeface="Verdana" pitchFamily="34" charset="0"/>
                <a:cs typeface="Verdana" pitchFamily="34" charset="0"/>
              </a:rPr>
              <a:t>Özel koruyucu eldivenler:</a:t>
            </a:r>
          </a:p>
          <a:p>
            <a:pPr>
              <a:buFont typeface="Arial" charset="0"/>
              <a:buNone/>
            </a:pPr>
            <a:r>
              <a:rPr lang="tr-TR" sz="2400" smtClean="0">
                <a:ea typeface="Verdana" pitchFamily="34" charset="0"/>
                <a:cs typeface="Verdana" pitchFamily="34" charset="0"/>
              </a:rPr>
              <a:t>	• Makinelerden (delinme, kesilme, titreşim ve benzeri)</a:t>
            </a:r>
          </a:p>
          <a:p>
            <a:pPr>
              <a:buFont typeface="Arial" charset="0"/>
              <a:buNone/>
            </a:pPr>
            <a:r>
              <a:rPr lang="tr-TR" sz="2400" smtClean="0">
                <a:ea typeface="Verdana" pitchFamily="34" charset="0"/>
                <a:cs typeface="Verdana" pitchFamily="34" charset="0"/>
              </a:rPr>
              <a:t>	• Kimyasallardan</a:t>
            </a:r>
          </a:p>
          <a:p>
            <a:pPr>
              <a:buFont typeface="Arial" charset="0"/>
              <a:buNone/>
            </a:pPr>
            <a:r>
              <a:rPr lang="tr-TR" sz="2400" smtClean="0">
                <a:ea typeface="Verdana" pitchFamily="34" charset="0"/>
                <a:cs typeface="Verdana" pitchFamily="34" charset="0"/>
              </a:rPr>
              <a:t>	• Elektrik ve ısıdan koruyan eldivenler.</a:t>
            </a:r>
          </a:p>
          <a:p>
            <a:pPr>
              <a:buFont typeface="Wingdings" pitchFamily="2" charset="2"/>
              <a:buChar char="Ø"/>
            </a:pPr>
            <a:r>
              <a:rPr lang="tr-TR" sz="2400" smtClean="0">
                <a:ea typeface="Verdana" pitchFamily="34" charset="0"/>
                <a:cs typeface="Verdana" pitchFamily="34" charset="0"/>
              </a:rPr>
              <a:t>Tek parmaklı eldivenler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23F9B55B-A3D5-4469-8C3A-B85A62120185}" type="slidenum">
              <a:rPr lang="tr-TR"/>
              <a:pPr>
                <a:defRPr/>
              </a:pPr>
              <a:t>57</a:t>
            </a:fld>
            <a:endParaRPr lang="tr-TR" dirty="0"/>
          </a:p>
        </p:txBody>
      </p:sp>
      <p:pic>
        <p:nvPicPr>
          <p:cNvPr id="59398" name="5 Resim" descr="kkd eldiven.jpg"/>
          <p:cNvPicPr>
            <a:picLocks noChangeAspect="1"/>
          </p:cNvPicPr>
          <p:nvPr/>
        </p:nvPicPr>
        <p:blipFill>
          <a:blip r:embed="rId3" cstate="print"/>
          <a:srcRect/>
          <a:stretch>
            <a:fillRect/>
          </a:stretch>
        </p:blipFill>
        <p:spPr bwMode="auto">
          <a:xfrm>
            <a:off x="7164388" y="3789363"/>
            <a:ext cx="1752600" cy="2609850"/>
          </a:xfrm>
          <a:prstGeom prst="rect">
            <a:avLst/>
          </a:prstGeom>
          <a:noFill/>
          <a:ln w="9525">
            <a:noFill/>
            <a:miter lim="800000"/>
            <a:headEnd/>
            <a:tailEnd/>
          </a:ln>
        </p:spPr>
      </p:pic>
      <p:pic>
        <p:nvPicPr>
          <p:cNvPr id="59399" name="8 Resim" descr="konçlu koruyucu eldiven.jpg"/>
          <p:cNvPicPr>
            <a:picLocks noChangeAspect="1"/>
          </p:cNvPicPr>
          <p:nvPr/>
        </p:nvPicPr>
        <p:blipFill>
          <a:blip r:embed="rId4" cstate="print"/>
          <a:srcRect/>
          <a:stretch>
            <a:fillRect/>
          </a:stretch>
        </p:blipFill>
        <p:spPr bwMode="auto">
          <a:xfrm>
            <a:off x="4568825" y="4454525"/>
            <a:ext cx="261937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60419" name="7 İçerik Yer Tutucusu"/>
          <p:cNvSpPr>
            <a:spLocks noGrp="1"/>
          </p:cNvSpPr>
          <p:nvPr>
            <p:ph idx="1"/>
          </p:nvPr>
        </p:nvSpPr>
        <p:spPr>
          <a:xfrm>
            <a:off x="457200" y="1341438"/>
            <a:ext cx="8229600" cy="4784725"/>
          </a:xfrm>
        </p:spPr>
        <p:txBody>
          <a:bodyPr/>
          <a:lstStyle/>
          <a:p>
            <a:pPr>
              <a:buFont typeface="Wingdings" pitchFamily="2" charset="2"/>
              <a:buChar char="Ø"/>
            </a:pPr>
            <a:r>
              <a:rPr lang="tr-TR" sz="2400" smtClean="0">
                <a:ea typeface="Verdana" pitchFamily="34" charset="0"/>
                <a:cs typeface="Verdana" pitchFamily="34" charset="0"/>
              </a:rPr>
              <a:t>Parmak kılıfları</a:t>
            </a:r>
          </a:p>
          <a:p>
            <a:pPr>
              <a:buFont typeface="Wingdings" pitchFamily="2" charset="2"/>
              <a:buChar char="Ø"/>
            </a:pPr>
            <a:r>
              <a:rPr lang="tr-TR" sz="2400" smtClean="0">
                <a:ea typeface="Verdana" pitchFamily="34" charset="0"/>
                <a:cs typeface="Verdana" pitchFamily="34" charset="0"/>
              </a:rPr>
              <a:t>Kolluklar</a:t>
            </a:r>
          </a:p>
          <a:p>
            <a:pPr>
              <a:buFont typeface="Wingdings" pitchFamily="2" charset="2"/>
              <a:buChar char="Ø"/>
            </a:pPr>
            <a:r>
              <a:rPr lang="tr-TR" sz="2400" smtClean="0">
                <a:ea typeface="Verdana" pitchFamily="34" charset="0"/>
                <a:cs typeface="Verdana" pitchFamily="34" charset="0"/>
              </a:rPr>
              <a:t>Ağır işler için bilek koruyucuları (bileklik)</a:t>
            </a:r>
          </a:p>
          <a:p>
            <a:pPr>
              <a:buFont typeface="Wingdings" pitchFamily="2" charset="2"/>
              <a:buChar char="Ø"/>
            </a:pPr>
            <a:r>
              <a:rPr lang="tr-TR" sz="2400" smtClean="0">
                <a:ea typeface="Verdana" pitchFamily="34" charset="0"/>
                <a:cs typeface="Verdana" pitchFamily="34" charset="0"/>
              </a:rPr>
              <a:t>Parmaksız eldivenler</a:t>
            </a:r>
          </a:p>
          <a:p>
            <a:pPr>
              <a:buFont typeface="Wingdings" pitchFamily="2" charset="2"/>
              <a:buChar char="Ø"/>
            </a:pPr>
            <a:r>
              <a:rPr lang="tr-TR" sz="2400" smtClean="0">
                <a:ea typeface="Verdana" pitchFamily="34" charset="0"/>
                <a:cs typeface="Verdana" pitchFamily="34" charset="0"/>
              </a:rPr>
              <a:t>Koruyucu eldivenler</a:t>
            </a:r>
          </a:p>
          <a:p>
            <a:pPr>
              <a:buFont typeface="Arial" charset="0"/>
              <a:buNone/>
            </a:pPr>
            <a:r>
              <a:rPr lang="tr-TR" sz="2400" smtClean="0">
                <a:ea typeface="Verdana" pitchFamily="34" charset="0"/>
                <a:cs typeface="Verdana" pitchFamily="34" charset="0"/>
              </a:rPr>
              <a:t>	</a:t>
            </a:r>
          </a:p>
          <a:p>
            <a:pPr>
              <a:buFont typeface="Arial" charset="0"/>
              <a:buNone/>
            </a:pPr>
            <a:endParaRPr lang="tr-TR" sz="2400" smtClean="0">
              <a:ea typeface="Verdana" pitchFamily="34" charset="0"/>
              <a:cs typeface="Verdana" pitchFamily="34" charset="0"/>
            </a:endParaRPr>
          </a:p>
          <a:p>
            <a:pPr>
              <a:buFont typeface="Arial" charset="0"/>
              <a:buNone/>
            </a:pPr>
            <a:endParaRPr lang="tr-TR" sz="2400" smtClean="0">
              <a:ea typeface="Verdana" pitchFamily="34" charset="0"/>
              <a:cs typeface="Verdana" pitchFamily="34" charset="0"/>
            </a:endParaRPr>
          </a:p>
          <a:p>
            <a:pPr>
              <a:buFont typeface="Arial" charset="0"/>
              <a:buNone/>
            </a:pPr>
            <a:r>
              <a:rPr lang="tr-TR" sz="2400" smtClean="0">
                <a:ea typeface="Verdana" pitchFamily="34" charset="0"/>
                <a:cs typeface="Verdana" pitchFamily="34" charset="0"/>
              </a:rPr>
              <a:t>	El koruyucularında dikkat edilmesi gereken hususlar: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15280437-EED9-409B-9C0E-C1CA8A6F7303}" type="slidenum">
              <a:rPr lang="tr-TR"/>
              <a:pPr>
                <a:defRPr/>
              </a:pPr>
              <a:t>58</a:t>
            </a:fld>
            <a:endParaRPr lang="tr-T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6 Başlık"/>
          <p:cNvSpPr>
            <a:spLocks noGrp="1"/>
          </p:cNvSpPr>
          <p:nvPr>
            <p:ph type="title"/>
          </p:nvPr>
        </p:nvSpPr>
        <p:spPr>
          <a:xfrm>
            <a:off x="385763" y="692150"/>
            <a:ext cx="8758237" cy="792163"/>
          </a:xfrm>
        </p:spPr>
        <p:txBody>
          <a:bodyPr/>
          <a:lstStyle/>
          <a:p>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 2-Vücudun Korunması </a:t>
            </a:r>
            <a:br>
              <a:rPr lang="tr-TR" sz="2400" b="1"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61443" name="7 İçerik Yer Tutucusu"/>
          <p:cNvSpPr>
            <a:spLocks noGrp="1"/>
          </p:cNvSpPr>
          <p:nvPr>
            <p:ph idx="1"/>
          </p:nvPr>
        </p:nvSpPr>
        <p:spPr/>
        <p:txBody>
          <a:bodyPr/>
          <a:lstStyle/>
          <a:p>
            <a:endParaRPr lang="tr-TR" sz="2400" b="1" smtClean="0">
              <a:ea typeface="Verdana" pitchFamily="34" charset="0"/>
              <a:cs typeface="Verdana" pitchFamily="34" charset="0"/>
            </a:endParaRPr>
          </a:p>
          <a:p>
            <a:endParaRPr lang="tr-TR" sz="2400" b="1" smtClean="0">
              <a:ea typeface="Verdana" pitchFamily="34" charset="0"/>
              <a:cs typeface="Verdana" pitchFamily="34" charset="0"/>
            </a:endParaRPr>
          </a:p>
          <a:p>
            <a:r>
              <a:rPr lang="tr-TR" sz="2400" b="1" smtClean="0">
                <a:ea typeface="Verdana" pitchFamily="34" charset="0"/>
                <a:cs typeface="Verdana" pitchFamily="34" charset="0"/>
              </a:rPr>
              <a:t>Sıyrılma, kesilme ve darbelere karşı korunma:</a:t>
            </a:r>
            <a:endParaRPr lang="tr-TR" sz="2400" smtClean="0">
              <a:ea typeface="Verdana" pitchFamily="34" charset="0"/>
              <a:cs typeface="Verdana" pitchFamily="34" charset="0"/>
            </a:endParaRPr>
          </a:p>
          <a:p>
            <a:r>
              <a:rPr lang="tr-TR" sz="2400" smtClean="0">
                <a:ea typeface="Verdana" pitchFamily="34" charset="0"/>
                <a:cs typeface="Verdana" pitchFamily="34" charset="0"/>
              </a:rPr>
              <a:t>Ağır döküm parçaları ile çalışılırken, içerisine çelik bileşikler yerleştirilerek takviye edilmiş eldivenler kullanılır. Nem ve suya karşı, doğal veya sentetik kauçuk, su geçirmez kumaş, plastik ve camyününden yapılmış eldivenler kullanılırlar. </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1017F4D0-9149-475D-98FE-5CF167344042}" type="slidenum">
              <a:rPr lang="tr-TR"/>
              <a:pPr>
                <a:defRPr/>
              </a:pPr>
              <a:t>59</a:t>
            </a:fld>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6 Başlık"/>
          <p:cNvSpPr>
            <a:spLocks noGrp="1"/>
          </p:cNvSpPr>
          <p:nvPr>
            <p:ph type="title"/>
          </p:nvPr>
        </p:nvSpPr>
        <p:spPr/>
        <p:txBody>
          <a:bodyPr/>
          <a:lstStyle/>
          <a:p>
            <a:r>
              <a:rPr lang="tr-TR" sz="2400" b="1" smtClean="0">
                <a:ea typeface="Times New Roman" pitchFamily="18" charset="0"/>
                <a:cs typeface="Arial" charset="0"/>
              </a:rPr>
              <a:t/>
            </a:r>
            <a:br>
              <a:rPr lang="tr-TR" sz="2400" b="1" smtClean="0">
                <a:ea typeface="Times New Roman" pitchFamily="18" charset="0"/>
                <a:cs typeface="Arial" charset="0"/>
              </a:rPr>
            </a:br>
            <a:r>
              <a:rPr lang="tr-TR" sz="2400" b="1" smtClean="0">
                <a:ea typeface="Times New Roman" pitchFamily="18" charset="0"/>
                <a:cs typeface="Arial" charset="0"/>
              </a:rPr>
              <a:t/>
            </a:r>
            <a:br>
              <a:rPr lang="tr-TR" sz="2400" b="1" smtClean="0">
                <a:ea typeface="Times New Roman" pitchFamily="18" charset="0"/>
                <a:cs typeface="Arial" charset="0"/>
              </a:rPr>
            </a:br>
            <a:r>
              <a:rPr lang="tr-TR" sz="2400" b="1" smtClean="0">
                <a:ea typeface="Times New Roman" pitchFamily="18" charset="0"/>
                <a:cs typeface="Arial" charset="0"/>
              </a:rPr>
              <a:t/>
            </a:r>
            <a:br>
              <a:rPr lang="tr-TR" sz="2400" b="1" smtClean="0">
                <a:ea typeface="Times New Roman" pitchFamily="18" charset="0"/>
                <a:cs typeface="Arial" charset="0"/>
              </a:rPr>
            </a:br>
            <a:r>
              <a:rPr lang="tr-TR" sz="2400" b="1" smtClean="0">
                <a:ea typeface="Times New Roman" pitchFamily="18" charset="0"/>
                <a:cs typeface="Arial" charset="0"/>
              </a:rPr>
              <a:t>Kişisel Koruyucu Donanımlar (KKD)</a:t>
            </a:r>
            <a:r>
              <a:rPr lang="tr-TR" sz="2400" smtClean="0">
                <a:latin typeface="Arial" charset="0"/>
                <a:ea typeface="Times New Roman" pitchFamily="18" charset="0"/>
                <a:cs typeface="Arial" charset="0"/>
              </a:rPr>
              <a:t/>
            </a:r>
            <a:br>
              <a:rPr lang="tr-TR" sz="2400" smtClean="0">
                <a:latin typeface="Arial" charset="0"/>
                <a:ea typeface="Times New Roman" pitchFamily="18" charset="0"/>
                <a:cs typeface="Arial" charset="0"/>
              </a:rPr>
            </a:br>
            <a:r>
              <a:rPr lang="tr-TR" sz="2400" smtClean="0">
                <a:ea typeface="Times New Roman" pitchFamily="18" charset="0"/>
                <a:cs typeface="Arial" charset="0"/>
              </a:rPr>
              <a:t/>
            </a:r>
            <a:br>
              <a:rPr lang="tr-TR" sz="2400" smtClean="0">
                <a:ea typeface="Times New Roman" pitchFamily="18" charset="0"/>
                <a:cs typeface="Arial" charset="0"/>
              </a:rPr>
            </a:br>
            <a:endParaRPr lang="tr-TR" sz="2400" smtClean="0">
              <a:ea typeface="Times New Roman" pitchFamily="18" charset="0"/>
              <a:cs typeface="Arial" charset="0"/>
            </a:endParaRPr>
          </a:p>
        </p:txBody>
      </p:sp>
      <p:sp>
        <p:nvSpPr>
          <p:cNvPr id="7171" name="7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t>İşyerinde ne kadar önlem alınmış olursa olsun, üretim sırasında kullanılan araçların çalışmalarından kaynaklanan olası tehlikelere karşı kişisel koruyucu malzemeleri kullanmak zorunluluğu vardır.</a:t>
            </a: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E76F29AB-8E56-44B6-8950-C0C86B4B07B1}" type="slidenum">
              <a:rPr lang="tr-TR"/>
              <a:pPr>
                <a:defRPr/>
              </a:pPr>
              <a:t>6</a:t>
            </a:fld>
            <a:endParaRPr lang="tr-T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3 Başlık"/>
          <p:cNvSpPr>
            <a:spLocks noGrp="1"/>
          </p:cNvSpPr>
          <p:nvPr>
            <p:ph type="title"/>
          </p:nvPr>
        </p:nvSpPr>
        <p:spPr/>
        <p:txBody>
          <a:bodyPr/>
          <a:lstStyle/>
          <a:p>
            <a:r>
              <a:rPr lang="tr-TR" sz="2400" b="1" smtClean="0">
                <a:ea typeface="Verdana" pitchFamily="34" charset="0"/>
                <a:cs typeface="Verdana" pitchFamily="34" charset="0"/>
              </a:rPr>
              <a:t> 2-Vücudun Korunması </a:t>
            </a:r>
            <a:endParaRPr lang="tr-TR" sz="2400" smtClean="0"/>
          </a:p>
        </p:txBody>
      </p:sp>
      <p:sp>
        <p:nvSpPr>
          <p:cNvPr id="62467" name="4 İçerik Yer Tutucusu"/>
          <p:cNvSpPr>
            <a:spLocks noGrp="1"/>
          </p:cNvSpPr>
          <p:nvPr>
            <p:ph idx="1"/>
          </p:nvPr>
        </p:nvSpPr>
        <p:spPr/>
        <p:txBody>
          <a:bodyPr/>
          <a:lstStyle/>
          <a:p>
            <a:pPr algn="just"/>
            <a:endParaRPr lang="tr-TR" sz="2400" smtClean="0">
              <a:ea typeface="Verdana" pitchFamily="34" charset="0"/>
              <a:cs typeface="Verdana" pitchFamily="34" charset="0"/>
            </a:endParaRPr>
          </a:p>
          <a:p>
            <a:pPr algn="just"/>
            <a:endParaRPr lang="tr-TR" sz="2400" smtClean="0">
              <a:ea typeface="Verdana" pitchFamily="34" charset="0"/>
              <a:cs typeface="Verdana" pitchFamily="34" charset="0"/>
            </a:endParaRPr>
          </a:p>
          <a:p>
            <a:pPr algn="just"/>
            <a:r>
              <a:rPr lang="tr-TR" sz="2400" smtClean="0">
                <a:ea typeface="Verdana" pitchFamily="34" charset="0"/>
                <a:cs typeface="Verdana" pitchFamily="34" charset="0"/>
              </a:rPr>
              <a:t>Darbe ve sıkıştırmaya karşı, eldivenlerin uçlarına çelik yüksükler konulur. Keskin kenarlı aletlerden doğabilecek tehlikelere karşı, tel dokumayla takviye edilmiş eldivenler kullanılır.</a:t>
            </a:r>
            <a:endParaRPr lang="tr-TR" sz="2400" smtClean="0"/>
          </a:p>
        </p:txBody>
      </p:sp>
      <p:sp>
        <p:nvSpPr>
          <p:cNvPr id="6" name="5 Slayt Numarası Yer Tutucusu"/>
          <p:cNvSpPr>
            <a:spLocks noGrp="1"/>
          </p:cNvSpPr>
          <p:nvPr>
            <p:ph type="sldNum" sz="quarter" idx="12"/>
          </p:nvPr>
        </p:nvSpPr>
        <p:spPr/>
        <p:txBody>
          <a:bodyPr/>
          <a:lstStyle/>
          <a:p>
            <a:pPr>
              <a:defRPr/>
            </a:pPr>
            <a:fld id="{E7EB474D-C796-4453-B237-5F4FC892B380}" type="slidenum">
              <a:rPr lang="tr-TR"/>
              <a:pPr>
                <a:defRPr/>
              </a:pPr>
              <a:t>60</a:t>
            </a:fld>
            <a:endParaRPr lang="tr-TR"/>
          </a:p>
        </p:txBody>
      </p:sp>
      <p:sp>
        <p:nvSpPr>
          <p:cNvPr id="7" name="6 Altbilgi Yer Tutucusu"/>
          <p:cNvSpPr>
            <a:spLocks noGrp="1"/>
          </p:cNvSpPr>
          <p:nvPr>
            <p:ph type="ftr" sz="quarter" idx="11"/>
          </p:nvPr>
        </p:nvSpPr>
        <p:spPr>
          <a:xfrm>
            <a:off x="468313" y="6356350"/>
            <a:ext cx="7920037" cy="365125"/>
          </a:xfrm>
        </p:spPr>
        <p:txBody>
          <a:bodyPr/>
          <a:lstStyle/>
          <a:p>
            <a:pPr>
              <a:defRPr/>
            </a:pPr>
            <a:endParaRPr lang="tr-T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63491" name="7 İçerik Yer Tutucusu"/>
          <p:cNvSpPr>
            <a:spLocks noGrp="1"/>
          </p:cNvSpPr>
          <p:nvPr>
            <p:ph idx="1"/>
          </p:nvPr>
        </p:nvSpPr>
        <p:spPr/>
        <p:txBody>
          <a:bodyPr/>
          <a:lstStyle/>
          <a:p>
            <a:pPr>
              <a:buFont typeface="Wingdings" pitchFamily="2" charset="2"/>
              <a:buChar char="v"/>
            </a:pPr>
            <a:r>
              <a:rPr lang="tr-TR" sz="2400" b="1" smtClean="0"/>
              <a:t>Alev ve ısıdan korunma:</a:t>
            </a:r>
            <a:endParaRPr lang="tr-TR" sz="2400" smtClean="0"/>
          </a:p>
          <a:p>
            <a:endParaRPr lang="tr-TR" sz="2400" smtClean="0"/>
          </a:p>
          <a:p>
            <a:r>
              <a:rPr lang="tr-TR" sz="2400" smtClean="0"/>
              <a:t>Sıcak malzeme ile çalışılan yerlerde; kromlu deri, alüminyum kumaş veya cam elyaflı malzemelerden yapılmış eldivenler kullanılır.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2FD0B2B7-A66C-40E4-8EAB-009F09C72EAC}" type="slidenum">
              <a:rPr lang="tr-TR"/>
              <a:pPr>
                <a:defRPr/>
              </a:pPr>
              <a:t>61</a:t>
            </a:fld>
            <a:endParaRPr lang="tr-TR" dirty="0"/>
          </a:p>
        </p:txBody>
      </p:sp>
      <p:pic>
        <p:nvPicPr>
          <p:cNvPr id="63494" name="5 Resim" descr="ısıya dayanıklı eldiven.jpg"/>
          <p:cNvPicPr>
            <a:picLocks noChangeAspect="1"/>
          </p:cNvPicPr>
          <p:nvPr/>
        </p:nvPicPr>
        <p:blipFill>
          <a:blip r:embed="rId3" cstate="print"/>
          <a:srcRect/>
          <a:stretch>
            <a:fillRect/>
          </a:stretch>
        </p:blipFill>
        <p:spPr bwMode="auto">
          <a:xfrm>
            <a:off x="755650" y="3644900"/>
            <a:ext cx="214312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64515" name="7 İçerik Yer Tutucusu"/>
          <p:cNvSpPr>
            <a:spLocks noGrp="1"/>
          </p:cNvSpPr>
          <p:nvPr>
            <p:ph idx="1"/>
          </p:nvPr>
        </p:nvSpPr>
        <p:spPr/>
        <p:txBody>
          <a:bodyPr/>
          <a:lstStyle/>
          <a:p>
            <a:pPr>
              <a:buFont typeface="Wingdings" pitchFamily="2" charset="2"/>
              <a:buChar char="v"/>
            </a:pPr>
            <a:r>
              <a:rPr lang="tr-TR" sz="2400" b="1" smtClean="0">
                <a:ea typeface="Verdana" pitchFamily="34" charset="0"/>
                <a:cs typeface="Verdana" pitchFamily="34" charset="0"/>
              </a:rPr>
              <a:t>Kimyasal zararlılardan korunma:</a:t>
            </a:r>
          </a:p>
          <a:p>
            <a:pPr>
              <a:buFont typeface="Wingdings" pitchFamily="2" charset="2"/>
              <a:buChar char="v"/>
            </a:pPr>
            <a:endParaRPr lang="tr-TR" sz="2400" smtClean="0">
              <a:ea typeface="Verdana" pitchFamily="34" charset="0"/>
              <a:cs typeface="Verdana" pitchFamily="34" charset="0"/>
            </a:endParaRPr>
          </a:p>
          <a:p>
            <a:r>
              <a:rPr lang="tr-TR" sz="2400" smtClean="0">
                <a:ea typeface="Verdana" pitchFamily="34" charset="0"/>
                <a:cs typeface="Verdana" pitchFamily="34" charset="0"/>
              </a:rPr>
              <a:t>Asit, yağ ve diğer kimyasal maddelerle çalışılırken, sıvıları ve ince tozları geçirmeyen, kauçuk, PVC, ateşe dayanıklı branda, cam elyafı, su geçirmez deri gibi malzemelerden yapılmış eldivenler kullanılır.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B999FCB4-D6DE-4E72-B59B-2EB2374B8DCF}" type="slidenum">
              <a:rPr lang="tr-TR"/>
              <a:pPr>
                <a:defRPr/>
              </a:pPr>
              <a:t>62</a:t>
            </a:fld>
            <a:endParaRPr lang="tr-TR" dirty="0"/>
          </a:p>
        </p:txBody>
      </p:sp>
      <p:pic>
        <p:nvPicPr>
          <p:cNvPr id="64518" name="5 Resim" descr="kimyasal dayanıklı.jpg"/>
          <p:cNvPicPr>
            <a:picLocks noChangeAspect="1"/>
          </p:cNvPicPr>
          <p:nvPr/>
        </p:nvPicPr>
        <p:blipFill>
          <a:blip r:embed="rId3" cstate="print"/>
          <a:srcRect/>
          <a:stretch>
            <a:fillRect/>
          </a:stretch>
        </p:blipFill>
        <p:spPr bwMode="auto">
          <a:xfrm>
            <a:off x="4067175" y="4005263"/>
            <a:ext cx="214312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65539" name="7 İçerik Yer Tutucusu"/>
          <p:cNvSpPr>
            <a:spLocks noGrp="1"/>
          </p:cNvSpPr>
          <p:nvPr>
            <p:ph idx="1"/>
          </p:nvPr>
        </p:nvSpPr>
        <p:spPr/>
        <p:txBody>
          <a:bodyPr/>
          <a:lstStyle/>
          <a:p>
            <a:pPr>
              <a:buFont typeface="Wingdings" pitchFamily="2" charset="2"/>
              <a:buChar char="v"/>
            </a:pPr>
            <a:r>
              <a:rPr lang="tr-TR" sz="2400" b="1" smtClean="0">
                <a:ea typeface="Verdana" pitchFamily="34" charset="0"/>
                <a:cs typeface="Verdana" pitchFamily="34" charset="0"/>
              </a:rPr>
              <a:t>Elektrik Kazalarına karşı korunma:</a:t>
            </a:r>
          </a:p>
          <a:p>
            <a:pPr>
              <a:buFont typeface="Wingdings" pitchFamily="2" charset="2"/>
              <a:buChar char="v"/>
            </a:pPr>
            <a:endParaRPr lang="tr-TR" sz="2400" smtClean="0">
              <a:ea typeface="Verdana" pitchFamily="34" charset="0"/>
              <a:cs typeface="Verdana" pitchFamily="34" charset="0"/>
            </a:endParaRPr>
          </a:p>
          <a:p>
            <a:r>
              <a:rPr lang="tr-TR" sz="2400" smtClean="0">
                <a:ea typeface="Verdana" pitchFamily="34" charset="0"/>
                <a:cs typeface="Verdana" pitchFamily="34" charset="0"/>
              </a:rPr>
              <a:t>Manşetleri eli, bileği şok ve yanıklardan koruyacak kadar uzun olan lastik eldivenler kullanılır. Bu eldivenler 90.000 volta 3 dakika dayanmalıdır. Bu eldivenler, diğer plastik eldivenlerle karıştırılmamalıdır. Bu eldivenlerin üzerinde, etkili olabileceği voltaj değeri belirtilmelidir. </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B76FC103-32A4-4BEB-A0BA-8FEAFA06829A}" type="slidenum">
              <a:rPr lang="tr-TR"/>
              <a:pPr>
                <a:defRPr/>
              </a:pPr>
              <a:t>63</a:t>
            </a:fld>
            <a:endParaRPr lang="tr-T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66563" name="7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pPr>
              <a:buFont typeface="Arial" charset="0"/>
              <a:buNone/>
            </a:pPr>
            <a:r>
              <a:rPr lang="tr-TR" sz="2400" smtClean="0">
                <a:ea typeface="Verdana" pitchFamily="34" charset="0"/>
                <a:cs typeface="Verdana" pitchFamily="34" charset="0"/>
              </a:rPr>
              <a:t>          Yüksek gerilimlerde kullanılan eldiven tipi</a:t>
            </a: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7C8D0A27-5BBB-450D-ACBE-EB19E125658A}" type="slidenum">
              <a:rPr lang="tr-TR"/>
              <a:pPr>
                <a:defRPr/>
              </a:pPr>
              <a:t>64</a:t>
            </a:fld>
            <a:endParaRPr lang="tr-TR" dirty="0"/>
          </a:p>
        </p:txBody>
      </p:sp>
      <p:pic>
        <p:nvPicPr>
          <p:cNvPr id="66566" name="5 Resim" descr="kkd eldiven.jpg"/>
          <p:cNvPicPr>
            <a:picLocks noChangeAspect="1"/>
          </p:cNvPicPr>
          <p:nvPr/>
        </p:nvPicPr>
        <p:blipFill>
          <a:blip r:embed="rId3" cstate="print"/>
          <a:srcRect/>
          <a:stretch>
            <a:fillRect/>
          </a:stretch>
        </p:blipFill>
        <p:spPr bwMode="auto">
          <a:xfrm>
            <a:off x="2700338" y="1557338"/>
            <a:ext cx="3743325" cy="367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67587" name="7 İçerik Yer Tutucusu"/>
          <p:cNvSpPr>
            <a:spLocks noGrp="1"/>
          </p:cNvSpPr>
          <p:nvPr>
            <p:ph idx="1"/>
          </p:nvPr>
        </p:nvSpPr>
        <p:spPr/>
        <p:txBody>
          <a:bodyPr/>
          <a:lstStyle/>
          <a:p>
            <a:pPr>
              <a:buFont typeface="Wingdings" pitchFamily="2" charset="2"/>
              <a:buChar char="v"/>
            </a:pPr>
            <a:r>
              <a:rPr lang="tr-TR" sz="2400" b="1" smtClean="0">
                <a:ea typeface="Verdana" pitchFamily="34" charset="0"/>
                <a:cs typeface="Verdana" pitchFamily="34" charset="0"/>
              </a:rPr>
              <a:t>	Radyasyondan Korunma:</a:t>
            </a:r>
            <a:endParaRPr lang="tr-TR" sz="2400" smtClean="0">
              <a:ea typeface="Verdana" pitchFamily="34" charset="0"/>
              <a:cs typeface="Verdana" pitchFamily="34" charset="0"/>
            </a:endParaRPr>
          </a:p>
          <a:p>
            <a:r>
              <a:rPr lang="tr-TR" sz="2400" smtClean="0">
                <a:ea typeface="Verdana" pitchFamily="34" charset="0"/>
                <a:cs typeface="Verdana" pitchFamily="34" charset="0"/>
              </a:rPr>
              <a:t>Kurşun ile empreyne edilmiş lastikten üretilen eldivenler kullanılır.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pPr>
              <a:buFont typeface="Arial" charset="0"/>
              <a:buNone/>
            </a:pPr>
            <a:r>
              <a:rPr lang="tr-TR" sz="2400" smtClean="0">
                <a:ea typeface="Verdana" pitchFamily="34" charset="0"/>
                <a:cs typeface="Verdana" pitchFamily="34" charset="0"/>
              </a:rPr>
              <a:t>	Kol koruyucularının türleri şunlardır: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1E8FAAB6-67BD-41EA-AB2C-C4434AE9E837}" type="slidenum">
              <a:rPr lang="tr-TR"/>
              <a:pPr>
                <a:defRPr/>
              </a:pPr>
              <a:t>65</a:t>
            </a:fld>
            <a:endParaRPr lang="tr-TR" dirty="0"/>
          </a:p>
        </p:txBody>
      </p:sp>
      <p:pic>
        <p:nvPicPr>
          <p:cNvPr id="67590" name="5 Resim" descr="radyasyon eldiveni.jpg"/>
          <p:cNvPicPr>
            <a:picLocks noChangeAspect="1"/>
          </p:cNvPicPr>
          <p:nvPr/>
        </p:nvPicPr>
        <p:blipFill>
          <a:blip r:embed="rId3" cstate="print"/>
          <a:srcRect/>
          <a:stretch>
            <a:fillRect/>
          </a:stretch>
        </p:blipFill>
        <p:spPr bwMode="auto">
          <a:xfrm>
            <a:off x="6588125" y="2636838"/>
            <a:ext cx="1868488"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68611" name="7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ea typeface="Verdana" pitchFamily="34" charset="0"/>
                <a:cs typeface="Verdana" pitchFamily="34" charset="0"/>
              </a:rPr>
              <a:t>Alev, ısı, darbe, kesilme, asit toz sıçramalarına, elektrik ve radyasyon yanıklarına karşı kullanılır.</a:t>
            </a:r>
          </a:p>
          <a:p>
            <a:r>
              <a:rPr lang="tr-TR" sz="2400" smtClean="0">
                <a:ea typeface="Verdana" pitchFamily="34" charset="0"/>
                <a:cs typeface="Verdana" pitchFamily="34" charset="0"/>
              </a:rPr>
              <a:t>Üç çeşit olarak üretilir. Bilek ve ön kolu örtenler; dirsek hizasına kadar örtenler; omuzlara kadar örtenler, </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523B3CC0-01EA-43C6-A8D7-C00BE69CBB18}" type="slidenum">
              <a:rPr lang="tr-TR"/>
              <a:pPr>
                <a:defRPr/>
              </a:pPr>
              <a:t>66</a:t>
            </a:fld>
            <a:endParaRPr lang="tr-T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3 Başlık"/>
          <p:cNvSpPr>
            <a:spLocks noGrp="1"/>
          </p:cNvSpPr>
          <p:nvPr>
            <p:ph type="title"/>
          </p:nvPr>
        </p:nvSpPr>
        <p:spPr/>
        <p:txBody>
          <a:bodyPr/>
          <a:lstStyle/>
          <a:p>
            <a:r>
              <a:rPr lang="tr-TR" sz="2400" b="1" smtClean="0">
                <a:ea typeface="Verdana" pitchFamily="34" charset="0"/>
                <a:cs typeface="Verdana" pitchFamily="34" charset="0"/>
              </a:rPr>
              <a:t>2-Vücudun Korunması</a:t>
            </a:r>
            <a:endParaRPr lang="tr-TR" sz="2400" smtClean="0"/>
          </a:p>
        </p:txBody>
      </p:sp>
      <p:sp>
        <p:nvSpPr>
          <p:cNvPr id="69635" name="4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ea typeface="Verdana" pitchFamily="34" charset="0"/>
                <a:cs typeface="Verdana" pitchFamily="34" charset="0"/>
              </a:rPr>
              <a:t>Dökümhane, tav ocakları vb. yerlerde kullanılır,</a:t>
            </a:r>
          </a:p>
          <a:p>
            <a:r>
              <a:rPr lang="tr-TR" sz="2400" smtClean="0">
                <a:ea typeface="Verdana" pitchFamily="34" charset="0"/>
                <a:cs typeface="Verdana" pitchFamily="34" charset="0"/>
              </a:rPr>
              <a:t>Alüminyum, astarlı kumaş, kurşunlu deri, kauçuk deri, pamuklu - yünlü dokuma gibi malzemelerden üretilir.</a:t>
            </a:r>
          </a:p>
          <a:p>
            <a:pPr algn="just"/>
            <a:endParaRPr lang="tr-TR" sz="2400" smtClean="0"/>
          </a:p>
        </p:txBody>
      </p:sp>
      <p:sp>
        <p:nvSpPr>
          <p:cNvPr id="6" name="5 Slayt Numarası Yer Tutucusu"/>
          <p:cNvSpPr>
            <a:spLocks noGrp="1"/>
          </p:cNvSpPr>
          <p:nvPr>
            <p:ph type="sldNum" sz="quarter" idx="12"/>
          </p:nvPr>
        </p:nvSpPr>
        <p:spPr/>
        <p:txBody>
          <a:bodyPr/>
          <a:lstStyle/>
          <a:p>
            <a:pPr>
              <a:defRPr/>
            </a:pPr>
            <a:fld id="{EEAF5678-CC84-4A4F-82CA-8827495773D3}" type="slidenum">
              <a:rPr lang="tr-TR"/>
              <a:pPr>
                <a:defRPr/>
              </a:pPr>
              <a:t>67</a:t>
            </a:fld>
            <a:endParaRPr lang="tr-TR"/>
          </a:p>
        </p:txBody>
      </p:sp>
      <p:sp>
        <p:nvSpPr>
          <p:cNvPr id="7" name="6 Altbilgi Yer Tutucusu"/>
          <p:cNvSpPr>
            <a:spLocks noGrp="1"/>
          </p:cNvSpPr>
          <p:nvPr>
            <p:ph type="ftr" sz="quarter" idx="11"/>
          </p:nvPr>
        </p:nvSpPr>
        <p:spPr>
          <a:xfrm>
            <a:off x="468313" y="6356350"/>
            <a:ext cx="7920037" cy="365125"/>
          </a:xfrm>
        </p:spPr>
        <p:txBody>
          <a:bodyPr/>
          <a:lstStyle/>
          <a:p>
            <a:pPr>
              <a:defRPr/>
            </a:pPr>
            <a:endParaRPr lang="tr-T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6 Başlık"/>
          <p:cNvSpPr>
            <a:spLocks noGrp="1"/>
          </p:cNvSpPr>
          <p:nvPr>
            <p:ph type="title"/>
          </p:nvPr>
        </p:nvSpPr>
        <p:spPr/>
        <p:txBody>
          <a:bodyPr/>
          <a:lstStyle/>
          <a:p>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 </a:t>
            </a:r>
            <a:br>
              <a:rPr lang="tr-TR" sz="2400" b="1" smtClean="0">
                <a:ea typeface="Verdana" pitchFamily="34" charset="0"/>
                <a:cs typeface="Verdana" pitchFamily="34" charset="0"/>
              </a:rPr>
            </a:br>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2-Vücudun Korunması </a:t>
            </a:r>
            <a:br>
              <a:rPr lang="tr-TR" sz="2400" b="1" smtClean="0">
                <a:ea typeface="Verdana" pitchFamily="34" charset="0"/>
                <a:cs typeface="Verdana" pitchFamily="34" charset="0"/>
              </a:rPr>
            </a:br>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70659" name="7 İçerik Yer Tutucusu"/>
          <p:cNvSpPr>
            <a:spLocks noGrp="1"/>
          </p:cNvSpPr>
          <p:nvPr>
            <p:ph idx="1"/>
          </p:nvPr>
        </p:nvSpPr>
        <p:spPr/>
        <p:txBody>
          <a:bodyPr/>
          <a:lstStyle/>
          <a:p>
            <a:pPr>
              <a:buFont typeface="Arial" charset="0"/>
              <a:buNone/>
            </a:pPr>
            <a:r>
              <a:rPr lang="tr-TR" sz="2400" smtClean="0">
                <a:ea typeface="Verdana" pitchFamily="34" charset="0"/>
                <a:cs typeface="Verdana" pitchFamily="34" charset="0"/>
              </a:rPr>
              <a:t> </a:t>
            </a:r>
            <a:r>
              <a:rPr lang="tr-TR" sz="2400" b="1" smtClean="0">
                <a:ea typeface="Verdana" pitchFamily="34" charset="0"/>
                <a:cs typeface="Verdana" pitchFamily="34" charset="0"/>
              </a:rPr>
              <a:t>b) Gözlerin korunması</a:t>
            </a:r>
            <a:endParaRPr lang="tr-TR" sz="2400" smtClean="0">
              <a:ea typeface="Verdana" pitchFamily="34" charset="0"/>
              <a:cs typeface="Verdana" pitchFamily="34" charset="0"/>
            </a:endParaRPr>
          </a:p>
          <a:p>
            <a:pPr>
              <a:buFont typeface="Arial" charset="0"/>
              <a:buNone/>
            </a:pPr>
            <a:r>
              <a:rPr lang="tr-TR" sz="2400" smtClean="0">
                <a:ea typeface="Verdana" pitchFamily="34" charset="0"/>
                <a:cs typeface="Verdana" pitchFamily="34" charset="0"/>
              </a:rPr>
              <a:t>	Göz fiziksel, kimyasal ve radyasyon tehlikesi ile karşı karşıya gelen organdır. Fiziksel ve kimyasal etkiler altında kalan gözlerin çok ciddi şekilde korunması gerekir (Şekil 4).  		       </a:t>
            </a:r>
          </a:p>
          <a:p>
            <a:pPr>
              <a:buFont typeface="Arial" charset="0"/>
              <a:buNone/>
            </a:pPr>
            <a:endParaRPr lang="tr-TR" sz="2400" smtClean="0">
              <a:ea typeface="Verdana" pitchFamily="34" charset="0"/>
              <a:cs typeface="Verdana" pitchFamily="34" charset="0"/>
            </a:endParaRPr>
          </a:p>
          <a:p>
            <a:pPr>
              <a:buFont typeface="Arial" charset="0"/>
              <a:buNone/>
            </a:pPr>
            <a:r>
              <a:rPr lang="tr-TR" sz="2400" smtClean="0">
                <a:ea typeface="Verdana" pitchFamily="34" charset="0"/>
                <a:cs typeface="Verdana" pitchFamily="34" charset="0"/>
              </a:rPr>
              <a:t>			Her zaman rahat ve iyi oturabilen 			koruyucu gözlük seçilmeli</a:t>
            </a:r>
          </a:p>
          <a:p>
            <a:pPr>
              <a:buFont typeface="Arial" charset="0"/>
              <a:buNone/>
            </a:pPr>
            <a:r>
              <a:rPr lang="tr-TR" sz="2400" smtClean="0">
                <a:ea typeface="Verdana" pitchFamily="34" charset="0"/>
                <a:cs typeface="Verdana" pitchFamily="34" charset="0"/>
              </a:rPr>
              <a:t>   </a:t>
            </a:r>
          </a:p>
          <a:p>
            <a:pPr>
              <a:buFont typeface="Arial" charset="0"/>
              <a:buNone/>
            </a:pPr>
            <a:r>
              <a:rPr lang="tr-TR" sz="2400" b="1" smtClean="0">
                <a:ea typeface="Verdana" pitchFamily="34" charset="0"/>
                <a:cs typeface="Verdana" pitchFamily="34" charset="0"/>
              </a:rPr>
              <a:t>  Şekil 4</a:t>
            </a:r>
            <a:r>
              <a:rPr lang="tr-TR" sz="2400" smtClean="0">
                <a:ea typeface="Verdana" pitchFamily="34" charset="0"/>
                <a:cs typeface="Verdana" pitchFamily="34" charset="0"/>
              </a:rPr>
              <a:t> </a:t>
            </a: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A152E20A-D58F-4944-A751-0B874855855B}" type="slidenum">
              <a:rPr lang="tr-TR"/>
              <a:pPr>
                <a:defRPr/>
              </a:pPr>
              <a:t>68</a:t>
            </a:fld>
            <a:endParaRPr lang="tr-TR" dirty="0"/>
          </a:p>
        </p:txBody>
      </p:sp>
      <p:pic>
        <p:nvPicPr>
          <p:cNvPr id="70662" name="Resim 11" descr="figure104a"/>
          <p:cNvPicPr>
            <a:picLocks noChangeAspect="1" noChangeArrowheads="1"/>
          </p:cNvPicPr>
          <p:nvPr/>
        </p:nvPicPr>
        <p:blipFill>
          <a:blip r:embed="rId3" cstate="print">
            <a:lum contrast="40000"/>
          </a:blip>
          <a:srcRect l="3374" t="4828" r="2946" b="4143"/>
          <a:stretch>
            <a:fillRect/>
          </a:stretch>
        </p:blipFill>
        <p:spPr bwMode="auto">
          <a:xfrm>
            <a:off x="468313" y="3716338"/>
            <a:ext cx="1582737"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normAutofit/>
          </a:bodyPr>
          <a:lstStyle/>
          <a:p>
            <a:r>
              <a:rPr lang="tr-TR" sz="2200" b="1" smtClean="0">
                <a:ea typeface="Verdana" pitchFamily="34" charset="0"/>
                <a:cs typeface="Verdana" pitchFamily="34" charset="0"/>
              </a:rPr>
              <a:t/>
            </a:r>
            <a:br>
              <a:rPr lang="tr-TR" sz="2200" b="1" smtClean="0">
                <a:ea typeface="Verdana" pitchFamily="34" charset="0"/>
                <a:cs typeface="Verdana" pitchFamily="34" charset="0"/>
              </a:rPr>
            </a:br>
            <a:r>
              <a:rPr lang="tr-TR" sz="2400" b="1" smtClean="0">
                <a:ea typeface="Verdana" pitchFamily="34" charset="0"/>
                <a:cs typeface="Verdana" pitchFamily="34" charset="0"/>
              </a:rPr>
              <a:t>2-Vücudun Korunması </a:t>
            </a:r>
            <a:r>
              <a:rPr lang="tr-TR" sz="2200" smtClean="0">
                <a:ea typeface="Verdana" pitchFamily="34" charset="0"/>
                <a:cs typeface="Verdana" pitchFamily="34" charset="0"/>
              </a:rPr>
              <a:t/>
            </a:r>
            <a:br>
              <a:rPr lang="tr-TR" sz="2200" smtClean="0">
                <a:ea typeface="Verdana" pitchFamily="34" charset="0"/>
                <a:cs typeface="Verdana" pitchFamily="34" charset="0"/>
              </a:rPr>
            </a:br>
            <a:endParaRPr lang="tr-TR" sz="2200" smtClean="0">
              <a:ea typeface="Verdana" pitchFamily="34" charset="0"/>
              <a:cs typeface="Verdana" pitchFamily="34" charset="0"/>
            </a:endParaRPr>
          </a:p>
        </p:txBody>
      </p:sp>
      <p:sp>
        <p:nvSpPr>
          <p:cNvPr id="71683" name="7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ea typeface="Verdana" pitchFamily="34" charset="0"/>
                <a:cs typeface="Verdana" pitchFamily="34" charset="0"/>
              </a:rPr>
              <a:t>Uçucu, fırlayıcı veya sıçrayıcılı parçalardan meydana gelen göz yaralanmalarını önlemek üzere, koruyucu gözlükler kullanılır. Gözlerin korunması, uygun evsafta gözlük veya buna benzer koruyucular kullanmakla mümkün olur. </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518BC2FF-448C-4477-831A-D000E9B0F694}" type="slidenum">
              <a:rPr lang="tr-TR"/>
              <a:pPr>
                <a:defRPr/>
              </a:pPr>
              <a:t>69</a:t>
            </a:fld>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rtlCol="0">
            <a:normAutofit fontScale="90000"/>
          </a:bodyPr>
          <a:lstStyle/>
          <a:p>
            <a:pPr fontAlgn="auto">
              <a:spcAft>
                <a:spcPts val="0"/>
              </a:spcAft>
              <a:defRPr/>
            </a:pPr>
            <a:r>
              <a:rPr lang="tr-TR" sz="2400" dirty="0">
                <a:ea typeface="Verdana" pitchFamily="34" charset="0"/>
                <a:cs typeface="Verdana" pitchFamily="34" charset="0"/>
              </a:rPr>
              <a:t/>
            </a:r>
            <a:br>
              <a:rPr lang="tr-TR" sz="2400" dirty="0">
                <a:ea typeface="Verdana" pitchFamily="34" charset="0"/>
                <a:cs typeface="Verdana" pitchFamily="34" charset="0"/>
              </a:rPr>
            </a:br>
            <a:r>
              <a:rPr lang="tr-TR" sz="2700" b="1" dirty="0" smtClean="0">
                <a:ea typeface="Times New Roman" pitchFamily="18" charset="0"/>
                <a:cs typeface="Arial" pitchFamily="34" charset="0"/>
              </a:rPr>
              <a:t>Kişisel Koruyucu Donanımlar (KKD)</a:t>
            </a:r>
            <a:r>
              <a:rPr lang="tr-TR" sz="1800" dirty="0" smtClean="0">
                <a:latin typeface="Arial" pitchFamily="34" charset="0"/>
                <a:cs typeface="Arial" pitchFamily="34" charset="0"/>
              </a:rPr>
              <a:t/>
            </a:r>
            <a:br>
              <a:rPr lang="tr-TR" sz="1800" dirty="0" smtClean="0">
                <a:latin typeface="Arial" pitchFamily="34" charset="0"/>
                <a:cs typeface="Arial" pitchFamily="34" charset="0"/>
              </a:rPr>
            </a:br>
            <a:endParaRPr lang="tr-TR" sz="2400" dirty="0">
              <a:ea typeface="Verdana" pitchFamily="34" charset="0"/>
              <a:cs typeface="Verdana" pitchFamily="34" charset="0"/>
            </a:endParaRPr>
          </a:p>
        </p:txBody>
      </p:sp>
      <p:sp>
        <p:nvSpPr>
          <p:cNvPr id="8195" name="7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t>Kişisel koruyucular, çalışanların iş kazalarına uğramaları veya meslek hastalıklarına yakalanmalarını önlemek üzere, çalışılan yerin özelliğine ve yürürlükteki mevzuata göre çalışma süresince kullanılma zorunluluğu olan malzemelerdir.</a:t>
            </a: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B3630367-9AA8-41C7-9221-6D0D67109399}" type="slidenum">
              <a:rPr lang="tr-TR"/>
              <a:pPr>
                <a:defRPr/>
              </a:pPr>
              <a:t>7</a:t>
            </a:fld>
            <a:endParaRPr lang="tr-T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Başlık"/>
          <p:cNvSpPr>
            <a:spLocks noGrp="1"/>
          </p:cNvSpPr>
          <p:nvPr>
            <p:ph type="title"/>
          </p:nvPr>
        </p:nvSpPr>
        <p:spPr/>
        <p:txBody>
          <a:bodyPr/>
          <a:lstStyle/>
          <a:p>
            <a:r>
              <a:rPr lang="tr-TR" sz="2400" b="1" smtClean="0">
                <a:ea typeface="Verdana" pitchFamily="34" charset="0"/>
                <a:cs typeface="Verdana" pitchFamily="34" charset="0"/>
              </a:rPr>
              <a:t>2-Vücudun Korunması</a:t>
            </a:r>
            <a:endParaRPr lang="tr-TR" sz="2400" smtClean="0"/>
          </a:p>
        </p:txBody>
      </p:sp>
      <p:sp>
        <p:nvSpPr>
          <p:cNvPr id="72707" name="2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ea typeface="Verdana" pitchFamily="34" charset="0"/>
                <a:cs typeface="Verdana" pitchFamily="34" charset="0"/>
              </a:rPr>
              <a:t>Koruyucu gözlüklerin sıkı olması, cildi rahatsız etmesi, baş ağrısına sebep olması, terleme yapması vb. şikâyetler ile kullanılmasına ara verilmemelidir. Gözlere zarar veren maddeler şunlardır:</a:t>
            </a:r>
            <a:endParaRPr lang="tr-TR" sz="2400" smtClean="0"/>
          </a:p>
        </p:txBody>
      </p:sp>
      <p:sp>
        <p:nvSpPr>
          <p:cNvPr id="4" name="3 Altbilgi Yer Tutucusu"/>
          <p:cNvSpPr>
            <a:spLocks noGrp="1"/>
          </p:cNvSpPr>
          <p:nvPr>
            <p:ph type="ftr" sz="quarter" idx="11"/>
          </p:nvPr>
        </p:nvSpPr>
        <p:spPr>
          <a:xfrm>
            <a:off x="900113" y="6356350"/>
            <a:ext cx="7272337" cy="365125"/>
          </a:xfrm>
        </p:spPr>
        <p:txBody>
          <a:bodyPr/>
          <a:lstStyle/>
          <a:p>
            <a:pPr>
              <a:defRPr/>
            </a:pPr>
            <a:r>
              <a:rPr lang="tr-TR" dirty="0" smtClean="0"/>
              <a:t> </a:t>
            </a:r>
            <a:endParaRPr lang="tr-TR" dirty="0"/>
          </a:p>
        </p:txBody>
      </p:sp>
      <p:sp>
        <p:nvSpPr>
          <p:cNvPr id="5" name="4 Slayt Numarası Yer Tutucusu"/>
          <p:cNvSpPr>
            <a:spLocks noGrp="1"/>
          </p:cNvSpPr>
          <p:nvPr>
            <p:ph type="sldNum" sz="quarter" idx="12"/>
          </p:nvPr>
        </p:nvSpPr>
        <p:spPr/>
        <p:txBody>
          <a:bodyPr/>
          <a:lstStyle/>
          <a:p>
            <a:pPr>
              <a:defRPr/>
            </a:pPr>
            <a:fld id="{98915A9C-36D3-4F28-AA78-2CF3A9259B1A}" type="slidenum">
              <a:rPr lang="tr-TR"/>
              <a:pPr>
                <a:defRPr/>
              </a:pPr>
              <a:t>70</a:t>
            </a:fld>
            <a:endParaRPr lang="tr-T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73731" name="7 İçerik Yer Tutucusu"/>
          <p:cNvSpPr>
            <a:spLocks noGrp="1"/>
          </p:cNvSpPr>
          <p:nvPr>
            <p:ph idx="1"/>
          </p:nvPr>
        </p:nvSpPr>
        <p:spPr/>
        <p:txBody>
          <a:bodyPr/>
          <a:lstStyle/>
          <a:p>
            <a:endParaRPr lang="tr-TR" sz="2400" smtClean="0">
              <a:ea typeface="Verdana" pitchFamily="34" charset="0"/>
              <a:cs typeface="Verdana" pitchFamily="34" charset="0"/>
            </a:endParaRPr>
          </a:p>
          <a:p>
            <a:r>
              <a:rPr lang="tr-TR" sz="2400" smtClean="0">
                <a:ea typeface="Verdana" pitchFamily="34" charset="0"/>
                <a:cs typeface="Verdana" pitchFamily="34" charset="0"/>
              </a:rPr>
              <a:t>Uçucu parçalar (demir ve çelik pres kalıp işleri, kalem, matkap delici ve kesici aletlerin kullanılmasını gerektiren işler vb.),</a:t>
            </a:r>
          </a:p>
          <a:p>
            <a:r>
              <a:rPr lang="tr-TR" sz="2400" smtClean="0">
                <a:ea typeface="Verdana" pitchFamily="34" charset="0"/>
                <a:cs typeface="Verdana" pitchFamily="34" charset="0"/>
              </a:rPr>
              <a:t>Tozlar, rüzgâr ve kıvılcımlar (inşaat ekipmanlarında, kaynak işlerinde, taşlama ve aşındırma tezgâhlarında, taş oyma ve yontma işlerinde vb.),</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2397859F-BA19-4086-936B-6BFF77A9ED23}" type="slidenum">
              <a:rPr lang="tr-TR"/>
              <a:pPr>
                <a:defRPr/>
              </a:pPr>
              <a:t>71</a:t>
            </a:fld>
            <a:endParaRPr lang="tr-T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74755" name="7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ea typeface="Verdana" pitchFamily="34" charset="0"/>
                <a:cs typeface="Verdana" pitchFamily="34" charset="0"/>
              </a:rPr>
              <a:t>Gazlar ve sıvılar (her tip galvenoplast işlemlerinde kullanılan solventler, anorganik asitler ve alkalilerde çalışan işler vb.),</a:t>
            </a:r>
          </a:p>
          <a:p>
            <a:r>
              <a:rPr lang="tr-TR" sz="2400" smtClean="0">
                <a:ea typeface="Verdana" pitchFamily="34" charset="0"/>
                <a:cs typeface="Verdana" pitchFamily="34" charset="0"/>
              </a:rPr>
              <a:t>Metal parça (metal döküm, galvanoplasti, yatak dökme ve eritilmiş muhtelif metalleri akıtma vb.).</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DD2767CB-132B-41C2-B574-D2AB16C05AA6}" type="slidenum">
              <a:rPr lang="tr-TR"/>
              <a:pPr>
                <a:defRPr/>
              </a:pPr>
              <a:t>72</a:t>
            </a:fld>
            <a:endParaRPr lang="tr-T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8" name="7 İçerik Yer Tutucusu"/>
          <p:cNvSpPr>
            <a:spLocks noGrp="1"/>
          </p:cNvSpPr>
          <p:nvPr>
            <p:ph idx="1"/>
          </p:nvPr>
        </p:nvSpPr>
        <p:spPr>
          <a:xfrm>
            <a:off x="457200" y="1124744"/>
            <a:ext cx="8229600" cy="5001419"/>
          </a:xfrm>
        </p:spPr>
        <p:txBody>
          <a:bodyPr rtlCol="0">
            <a:normAutofit/>
          </a:bodyPr>
          <a:lstStyle/>
          <a:p>
            <a:pPr fontAlgn="auto">
              <a:spcAft>
                <a:spcPts val="0"/>
              </a:spcAft>
              <a:buFont typeface="Arial" pitchFamily="34" charset="0"/>
              <a:buChar char="•"/>
              <a:defRPr/>
            </a:pPr>
            <a:endParaRPr lang="tr-TR" sz="2400" dirty="0" smtClean="0">
              <a:ea typeface="Verdana" pitchFamily="34" charset="0"/>
              <a:cs typeface="Verdana" pitchFamily="34" charset="0"/>
            </a:endParaRPr>
          </a:p>
          <a:p>
            <a:pPr fontAlgn="auto">
              <a:spcAft>
                <a:spcPts val="0"/>
              </a:spcAft>
              <a:buFont typeface="Arial" pitchFamily="34" charset="0"/>
              <a:buChar char="•"/>
              <a:defRPr/>
            </a:pPr>
            <a:r>
              <a:rPr lang="tr-TR" sz="2400" dirty="0" smtClean="0">
                <a:ea typeface="Verdana" pitchFamily="34" charset="0"/>
                <a:cs typeface="Verdana" pitchFamily="34" charset="0"/>
              </a:rPr>
              <a:t>Gözlerin </a:t>
            </a:r>
            <a:r>
              <a:rPr lang="tr-TR" sz="2400" dirty="0">
                <a:ea typeface="Verdana" pitchFamily="34" charset="0"/>
                <a:cs typeface="Verdana" pitchFamily="34" charset="0"/>
              </a:rPr>
              <a:t>korunması için kullanılan en genel gözlüklerden </a:t>
            </a:r>
            <a:r>
              <a:rPr lang="tr-TR" sz="2400" dirty="0" smtClean="0">
                <a:ea typeface="Verdana" pitchFamily="34" charset="0"/>
                <a:cs typeface="Verdana" pitchFamily="34" charset="0"/>
              </a:rPr>
              <a:t>bazıları: </a:t>
            </a:r>
            <a:r>
              <a:rPr lang="tr-TR" sz="2400" dirty="0">
                <a:ea typeface="Verdana" pitchFamily="34" charset="0"/>
                <a:cs typeface="Verdana" pitchFamily="34" charset="0"/>
              </a:rPr>
              <a:t>toz gözlüğü, yarı açık koruyucu gözlük, bükülebilir çerçeveli gözlük, kaynakçı gözlüğü vb. Bu gözlüklerin en gelişmiş olanları şunlardır (Şekil 5):</a:t>
            </a:r>
          </a:p>
          <a:p>
            <a:pPr fontAlgn="auto">
              <a:spcAft>
                <a:spcPts val="0"/>
              </a:spcAft>
              <a:buFont typeface="Arial" pitchFamily="34" charset="0"/>
              <a:buChar char="•"/>
              <a:defRPr/>
            </a:pPr>
            <a:endParaRPr lang="tr-TR" sz="2400" dirty="0" smtClean="0">
              <a:ea typeface="Verdana" pitchFamily="34" charset="0"/>
              <a:cs typeface="Verdana" pitchFamily="34" charset="0"/>
            </a:endParaRPr>
          </a:p>
          <a:p>
            <a:pPr lvl="6">
              <a:buFont typeface="Arial" pitchFamily="34" charset="0"/>
              <a:buNone/>
              <a:defRPr/>
            </a:pPr>
            <a:r>
              <a:rPr lang="tr-TR" sz="2400" dirty="0" smtClean="0">
                <a:ea typeface="Verdana" pitchFamily="34" charset="0"/>
                <a:cs typeface="Verdana" pitchFamily="34" charset="0"/>
              </a:rPr>
              <a:t>	Gözlerin </a:t>
            </a:r>
            <a:r>
              <a:rPr lang="tr-TR" sz="2400" dirty="0">
                <a:ea typeface="Verdana" pitchFamily="34" charset="0"/>
                <a:cs typeface="Verdana" pitchFamily="34" charset="0"/>
              </a:rPr>
              <a:t>korunmasında işe uygun olanı tercih edilmelidir</a:t>
            </a:r>
          </a:p>
          <a:p>
            <a:pPr fontAlgn="auto">
              <a:spcAft>
                <a:spcPts val="0"/>
              </a:spcAft>
              <a:buFont typeface="Arial" pitchFamily="34" charset="0"/>
              <a:buChar char="•"/>
              <a:defRPr/>
            </a:pPr>
            <a:endParaRPr lang="tr-TR" sz="2400" dirty="0" smtClean="0">
              <a:ea typeface="Verdana" pitchFamily="34" charset="0"/>
              <a:cs typeface="Verdana" pitchFamily="34" charset="0"/>
            </a:endParaRPr>
          </a:p>
          <a:p>
            <a:pPr fontAlgn="auto">
              <a:spcAft>
                <a:spcPts val="0"/>
              </a:spcAft>
              <a:buFont typeface="Arial" pitchFamily="34" charset="0"/>
              <a:buNone/>
              <a:defRPr/>
            </a:pPr>
            <a:r>
              <a:rPr lang="tr-TR" sz="2400" b="1" dirty="0" smtClean="0"/>
              <a:t>	  Şekil </a:t>
            </a:r>
            <a:r>
              <a:rPr lang="tr-TR" sz="2400" b="1" dirty="0"/>
              <a:t>5</a:t>
            </a:r>
            <a:endParaRPr lang="tr-TR" sz="2400" dirty="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765E3196-BB52-4D0E-BE35-A2E491ECBAC5}" type="slidenum">
              <a:rPr lang="tr-TR"/>
              <a:pPr>
                <a:defRPr/>
              </a:pPr>
              <a:t>73</a:t>
            </a:fld>
            <a:endParaRPr lang="tr-TR" dirty="0"/>
          </a:p>
        </p:txBody>
      </p:sp>
      <p:pic>
        <p:nvPicPr>
          <p:cNvPr id="75782" name="Resim 6" descr="figure101a"/>
          <p:cNvPicPr>
            <a:picLocks noChangeAspect="1" noChangeArrowheads="1"/>
          </p:cNvPicPr>
          <p:nvPr/>
        </p:nvPicPr>
        <p:blipFill>
          <a:blip r:embed="rId3" cstate="print">
            <a:lum bright="-10000" contrast="40000"/>
          </a:blip>
          <a:srcRect l="6276" t="1436" r="3946" b="7906"/>
          <a:stretch>
            <a:fillRect/>
          </a:stretch>
        </p:blipFill>
        <p:spPr bwMode="auto">
          <a:xfrm>
            <a:off x="684213" y="3573463"/>
            <a:ext cx="2684462"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76803" name="7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ea typeface="Verdana" pitchFamily="34" charset="0"/>
                <a:cs typeface="Verdana" pitchFamily="34" charset="0"/>
              </a:rPr>
              <a:t>Sadece camlı gözlükler (sıçrayan parçalara mukavemetli cam),</a:t>
            </a:r>
          </a:p>
          <a:p>
            <a:r>
              <a:rPr lang="tr-TR" sz="2400" smtClean="0">
                <a:ea typeface="Verdana" pitchFamily="34" charset="0"/>
                <a:cs typeface="Verdana" pitchFamily="34" charset="0"/>
              </a:rPr>
              <a:t>Filtreli camlı gözlükler (uçucu maddeler, ışık, radyasyon vb.),</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18D284D8-1683-450E-83BE-9461D7D8F370}" type="slidenum">
              <a:rPr lang="tr-TR"/>
              <a:pPr>
                <a:defRPr/>
              </a:pPr>
              <a:t>74</a:t>
            </a:fld>
            <a:endParaRPr lang="tr-T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3 Başlık"/>
          <p:cNvSpPr>
            <a:spLocks noGrp="1"/>
          </p:cNvSpPr>
          <p:nvPr>
            <p:ph type="title"/>
          </p:nvPr>
        </p:nvSpPr>
        <p:spPr/>
        <p:txBody>
          <a:bodyPr/>
          <a:lstStyle/>
          <a:p>
            <a:r>
              <a:rPr lang="tr-TR" sz="2400" b="1" smtClean="0">
                <a:ea typeface="Verdana" pitchFamily="34" charset="0"/>
                <a:cs typeface="Verdana" pitchFamily="34" charset="0"/>
              </a:rPr>
              <a:t>2-Vücudun Korunması</a:t>
            </a:r>
            <a:endParaRPr lang="tr-TR" sz="2400" smtClean="0"/>
          </a:p>
        </p:txBody>
      </p:sp>
      <p:sp>
        <p:nvSpPr>
          <p:cNvPr id="77827" name="4 İçerik Yer Tutucusu"/>
          <p:cNvSpPr>
            <a:spLocks noGrp="1"/>
          </p:cNvSpPr>
          <p:nvPr>
            <p:ph idx="1"/>
          </p:nvPr>
        </p:nvSpPr>
        <p:spPr/>
        <p:txBody>
          <a:bodyPr/>
          <a:lstStyle/>
          <a:p>
            <a:pPr algn="just"/>
            <a:endParaRPr lang="tr-TR" sz="2400" smtClean="0"/>
          </a:p>
          <a:p>
            <a:pPr algn="just"/>
            <a:endParaRPr lang="tr-TR" sz="2400" smtClean="0"/>
          </a:p>
          <a:p>
            <a:pPr algn="just"/>
            <a:endParaRPr lang="tr-TR" sz="2400" smtClean="0"/>
          </a:p>
          <a:p>
            <a:r>
              <a:rPr lang="tr-TR" sz="2400" smtClean="0">
                <a:ea typeface="Verdana" pitchFamily="34" charset="0"/>
                <a:cs typeface="Verdana" pitchFamily="34" charset="0"/>
              </a:rPr>
              <a:t>Kaynakçı gözlükleri (kaynak makinelerinin zararlı ultraviyole, enfraruj radyasyonunu absorbe edici (emici), kıvılcım ve fırlayan metal parçalara mukavimdir),</a:t>
            </a:r>
          </a:p>
          <a:p>
            <a:r>
              <a:rPr lang="tr-TR" sz="2400" smtClean="0">
                <a:ea typeface="Verdana" pitchFamily="34" charset="0"/>
                <a:cs typeface="Verdana" pitchFamily="34" charset="0"/>
              </a:rPr>
              <a:t>Özel gözlükler (döküm işlerinde sıvı ve gazlar için koruyucu vb.).</a:t>
            </a:r>
          </a:p>
          <a:p>
            <a:pPr algn="just"/>
            <a:endParaRPr lang="tr-TR" sz="2400" smtClean="0"/>
          </a:p>
        </p:txBody>
      </p:sp>
      <p:sp>
        <p:nvSpPr>
          <p:cNvPr id="6" name="5 Slayt Numarası Yer Tutucusu"/>
          <p:cNvSpPr>
            <a:spLocks noGrp="1"/>
          </p:cNvSpPr>
          <p:nvPr>
            <p:ph type="sldNum" sz="quarter" idx="12"/>
          </p:nvPr>
        </p:nvSpPr>
        <p:spPr/>
        <p:txBody>
          <a:bodyPr/>
          <a:lstStyle/>
          <a:p>
            <a:pPr>
              <a:defRPr/>
            </a:pPr>
            <a:fld id="{EFCB572C-2B90-4D3E-B7FC-2080288D2D13}" type="slidenum">
              <a:rPr lang="tr-TR"/>
              <a:pPr>
                <a:defRPr/>
              </a:pPr>
              <a:t>75</a:t>
            </a:fld>
            <a:endParaRPr lang="tr-TR"/>
          </a:p>
        </p:txBody>
      </p:sp>
      <p:sp>
        <p:nvSpPr>
          <p:cNvPr id="7" name="6 Altbilgi Yer Tutucusu"/>
          <p:cNvSpPr>
            <a:spLocks noGrp="1"/>
          </p:cNvSpPr>
          <p:nvPr>
            <p:ph type="ftr" sz="quarter" idx="11"/>
          </p:nvPr>
        </p:nvSpPr>
        <p:spPr>
          <a:xfrm>
            <a:off x="468313" y="6356350"/>
            <a:ext cx="7920037" cy="365125"/>
          </a:xfrm>
        </p:spPr>
        <p:txBody>
          <a:bodyPr/>
          <a:lstStyle/>
          <a:p>
            <a:pPr>
              <a:defRPr/>
            </a:pPr>
            <a:endParaRPr lang="tr-T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78851" name="7 İçerik Yer Tutucusu"/>
          <p:cNvSpPr>
            <a:spLocks noGrp="1"/>
          </p:cNvSpPr>
          <p:nvPr>
            <p:ph idx="1"/>
          </p:nvPr>
        </p:nvSpPr>
        <p:spPr>
          <a:xfrm>
            <a:off x="457200" y="1268413"/>
            <a:ext cx="8229600" cy="4857750"/>
          </a:xfrm>
        </p:spPr>
        <p:txBody>
          <a:bodyPr/>
          <a:lstStyle/>
          <a:p>
            <a:pPr>
              <a:buFont typeface="Arial" charset="0"/>
              <a:buNone/>
            </a:pPr>
            <a:r>
              <a:rPr lang="tr-TR" sz="2400" b="1" smtClean="0">
                <a:ea typeface="Verdana" pitchFamily="34" charset="0"/>
                <a:cs typeface="Verdana" pitchFamily="34" charset="0"/>
              </a:rPr>
              <a:t>	</a:t>
            </a:r>
          </a:p>
          <a:p>
            <a:pPr>
              <a:buFont typeface="Arial" charset="0"/>
              <a:buNone/>
            </a:pPr>
            <a:endParaRPr lang="tr-TR" sz="2400" b="1" smtClean="0">
              <a:ea typeface="Verdana" pitchFamily="34" charset="0"/>
              <a:cs typeface="Verdana" pitchFamily="34" charset="0"/>
            </a:endParaRPr>
          </a:p>
          <a:p>
            <a:pPr>
              <a:buFont typeface="Arial" charset="0"/>
              <a:buNone/>
            </a:pPr>
            <a:endParaRPr lang="tr-TR" sz="2400" b="1" smtClean="0">
              <a:ea typeface="Verdana" pitchFamily="34" charset="0"/>
              <a:cs typeface="Verdana" pitchFamily="34" charset="0"/>
            </a:endParaRPr>
          </a:p>
          <a:p>
            <a:pPr>
              <a:buFont typeface="Arial" charset="0"/>
              <a:buNone/>
            </a:pPr>
            <a:r>
              <a:rPr lang="tr-TR" sz="2400" b="1" smtClean="0">
                <a:ea typeface="Verdana" pitchFamily="34" charset="0"/>
                <a:cs typeface="Verdana" pitchFamily="34" charset="0"/>
              </a:rPr>
              <a:t>c) Başın Korunması</a:t>
            </a:r>
          </a:p>
          <a:p>
            <a:r>
              <a:rPr lang="tr-TR" sz="2400" smtClean="0">
                <a:ea typeface="Verdana" pitchFamily="34" charset="0"/>
                <a:cs typeface="Verdana" pitchFamily="34" charset="0"/>
              </a:rPr>
              <a:t>Başın yaralanmasıyla ilgili kazalar daha ziyade fırlayan ve baş üzerine düşen maddelerden ileri gelmektedir. Bu maddeler çok ağır, büyük ebatlı ve yüksek süratle hareket edebilir. </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A5467E22-3770-4516-9047-861BA8C3E7E9}" type="slidenum">
              <a:rPr lang="tr-TR"/>
              <a:pPr>
                <a:defRPr/>
              </a:pPr>
              <a:t>76</a:t>
            </a:fld>
            <a:endParaRPr lang="tr-T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3 Başlık"/>
          <p:cNvSpPr>
            <a:spLocks noGrp="1"/>
          </p:cNvSpPr>
          <p:nvPr>
            <p:ph type="title"/>
          </p:nvPr>
        </p:nvSpPr>
        <p:spPr/>
        <p:txBody>
          <a:bodyPr/>
          <a:lstStyle/>
          <a:p>
            <a:r>
              <a:rPr lang="tr-TR" sz="2400" b="1" smtClean="0">
                <a:ea typeface="Verdana" pitchFamily="34" charset="0"/>
                <a:cs typeface="Verdana" pitchFamily="34" charset="0"/>
              </a:rPr>
              <a:t>2-Vücudun Korunması</a:t>
            </a:r>
            <a:endParaRPr lang="tr-TR" sz="2400" smtClean="0"/>
          </a:p>
        </p:txBody>
      </p:sp>
      <p:sp>
        <p:nvSpPr>
          <p:cNvPr id="79875" name="4 İçerik Yer Tutucusu"/>
          <p:cNvSpPr>
            <a:spLocks noGrp="1"/>
          </p:cNvSpPr>
          <p:nvPr>
            <p:ph idx="1"/>
          </p:nvPr>
        </p:nvSpPr>
        <p:spPr/>
        <p:txBody>
          <a:bodyPr/>
          <a:lstStyle/>
          <a:p>
            <a:pPr algn="just"/>
            <a:endParaRPr lang="tr-TR" sz="2400" smtClean="0"/>
          </a:p>
          <a:p>
            <a:pPr algn="just"/>
            <a:endParaRPr lang="tr-TR" sz="2400" smtClean="0"/>
          </a:p>
          <a:p>
            <a:pPr algn="just"/>
            <a:endParaRPr lang="tr-TR" sz="2400" smtClean="0"/>
          </a:p>
          <a:p>
            <a:pPr algn="just"/>
            <a:r>
              <a:rPr lang="tr-TR" sz="2400" smtClean="0">
                <a:ea typeface="Verdana" pitchFamily="34" charset="0"/>
                <a:cs typeface="Verdana" pitchFamily="34" charset="0"/>
              </a:rPr>
              <a:t>Bu tehlikelerden korunmak için koruyucu başlıklar kullanılmadır. Koruyucu başlıklar yağ, su, ateş ve asitlerden etkilenmeyecek cinsten olmalı ve asla </a:t>
            </a:r>
            <a:r>
              <a:rPr lang="tr-TR" sz="2400" b="1" smtClean="0">
                <a:ea typeface="Verdana" pitchFamily="34" charset="0"/>
                <a:cs typeface="Verdana" pitchFamily="34" charset="0"/>
              </a:rPr>
              <a:t>elektik iletkenliği olmamalıdır</a:t>
            </a:r>
            <a:r>
              <a:rPr lang="tr-TR" sz="2400" smtClean="0">
                <a:ea typeface="Verdana" pitchFamily="34" charset="0"/>
                <a:cs typeface="Verdana" pitchFamily="34" charset="0"/>
              </a:rPr>
              <a:t>. Koruyucu başlığı, giyen kimseleri rahatsız etmeyecek tarzda uygun şekilde yapılmalıdır.</a:t>
            </a:r>
            <a:endParaRPr lang="tr-TR" sz="2400" smtClean="0"/>
          </a:p>
        </p:txBody>
      </p:sp>
      <p:sp>
        <p:nvSpPr>
          <p:cNvPr id="6" name="5 Slayt Numarası Yer Tutucusu"/>
          <p:cNvSpPr>
            <a:spLocks noGrp="1"/>
          </p:cNvSpPr>
          <p:nvPr>
            <p:ph type="sldNum" sz="quarter" idx="12"/>
          </p:nvPr>
        </p:nvSpPr>
        <p:spPr/>
        <p:txBody>
          <a:bodyPr/>
          <a:lstStyle/>
          <a:p>
            <a:pPr>
              <a:defRPr/>
            </a:pPr>
            <a:fld id="{E3C74903-2F1B-4E24-876C-B6D15A08063A}" type="slidenum">
              <a:rPr lang="tr-TR"/>
              <a:pPr>
                <a:defRPr/>
              </a:pPr>
              <a:t>77</a:t>
            </a:fld>
            <a:endParaRPr lang="tr-TR"/>
          </a:p>
        </p:txBody>
      </p:sp>
      <p:sp>
        <p:nvSpPr>
          <p:cNvPr id="7" name="6 Altbilgi Yer Tutucusu"/>
          <p:cNvSpPr>
            <a:spLocks noGrp="1"/>
          </p:cNvSpPr>
          <p:nvPr>
            <p:ph type="ftr" sz="quarter" idx="11"/>
          </p:nvPr>
        </p:nvSpPr>
        <p:spPr>
          <a:xfrm>
            <a:off x="468313" y="6356350"/>
            <a:ext cx="7920037" cy="365125"/>
          </a:xfrm>
        </p:spPr>
        <p:txBody>
          <a:bodyPr/>
          <a:lstStyle/>
          <a:p>
            <a:pPr>
              <a:defRPr/>
            </a:pPr>
            <a:endParaRPr lang="tr-T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80899" name="7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ea typeface="Verdana" pitchFamily="34" charset="0"/>
                <a:cs typeface="Verdana" pitchFamily="34" charset="0"/>
              </a:rPr>
              <a:t>Her koruyucu başlıkta, giyecek kimsenin başına rahatça uydurabilecek tarzda özel malzemelerden yapılmış bir destek ile ayarlanabilir kemeri bulunmalıdır. Koruyucu başlıklar: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688B3531-166A-4A16-874C-70256CD1FE34}" type="slidenum">
              <a:rPr lang="tr-TR"/>
              <a:pPr>
                <a:defRPr/>
              </a:pPr>
              <a:t>78</a:t>
            </a:fld>
            <a:endParaRPr lang="tr-T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3 Başlık"/>
          <p:cNvSpPr>
            <a:spLocks noGrp="1"/>
          </p:cNvSpPr>
          <p:nvPr>
            <p:ph type="title"/>
          </p:nvPr>
        </p:nvSpPr>
        <p:spPr/>
        <p:txBody>
          <a:bodyPr/>
          <a:lstStyle/>
          <a:p>
            <a:r>
              <a:rPr lang="tr-TR" sz="2400" b="1" smtClean="0">
                <a:ea typeface="Verdana" pitchFamily="34" charset="0"/>
                <a:cs typeface="Verdana" pitchFamily="34" charset="0"/>
              </a:rPr>
              <a:t>2-Vücudun Korunması</a:t>
            </a:r>
            <a:endParaRPr lang="tr-TR" sz="2400" smtClean="0"/>
          </a:p>
        </p:txBody>
      </p:sp>
      <p:sp>
        <p:nvSpPr>
          <p:cNvPr id="81923" name="4 İçerik Yer Tutucusu"/>
          <p:cNvSpPr>
            <a:spLocks noGrp="1"/>
          </p:cNvSpPr>
          <p:nvPr>
            <p:ph idx="1"/>
          </p:nvPr>
        </p:nvSpPr>
        <p:spPr/>
        <p:txBody>
          <a:bodyPr/>
          <a:lstStyle/>
          <a:p>
            <a:pPr algn="just"/>
            <a:endParaRPr lang="tr-TR" sz="2400" smtClean="0"/>
          </a:p>
          <a:p>
            <a:pPr algn="just"/>
            <a:endParaRPr lang="tr-TR" sz="2400" smtClean="0"/>
          </a:p>
          <a:p>
            <a:pPr algn="just"/>
            <a:endParaRPr lang="tr-TR" sz="2400" smtClean="0"/>
          </a:p>
          <a:p>
            <a:pPr algn="just"/>
            <a:r>
              <a:rPr lang="tr-TR" sz="2400" b="1" smtClean="0">
                <a:ea typeface="Verdana" pitchFamily="34" charset="0"/>
                <a:cs typeface="Verdana" pitchFamily="34" charset="0"/>
              </a:rPr>
              <a:t>Genel hizmette</a:t>
            </a:r>
            <a:r>
              <a:rPr lang="tr-TR" sz="2400" smtClean="0">
                <a:ea typeface="Verdana" pitchFamily="34" charset="0"/>
                <a:cs typeface="Verdana" pitchFamily="34" charset="0"/>
              </a:rPr>
              <a:t> (darbelere karşı koruyucu nitelikte), </a:t>
            </a:r>
            <a:r>
              <a:rPr lang="tr-TR" sz="2400" b="1" smtClean="0">
                <a:ea typeface="Verdana" pitchFamily="34" charset="0"/>
                <a:cs typeface="Verdana" pitchFamily="34" charset="0"/>
              </a:rPr>
              <a:t>özel hizmette </a:t>
            </a:r>
            <a:r>
              <a:rPr lang="tr-TR" sz="2400" smtClean="0">
                <a:ea typeface="Verdana" pitchFamily="34" charset="0"/>
                <a:cs typeface="Verdana" pitchFamily="34" charset="0"/>
              </a:rPr>
              <a:t>(darbelere karşı sınırlı bir koruyuculuğu bulunur), </a:t>
            </a:r>
            <a:r>
              <a:rPr lang="tr-TR" sz="2400" b="1" smtClean="0">
                <a:ea typeface="Verdana" pitchFamily="34" charset="0"/>
                <a:cs typeface="Verdana" pitchFamily="34" charset="0"/>
              </a:rPr>
              <a:t>itfaiye hizmetlerinde</a:t>
            </a:r>
            <a:r>
              <a:rPr lang="tr-TR" sz="2400" smtClean="0">
                <a:ea typeface="Verdana" pitchFamily="34" charset="0"/>
                <a:cs typeface="Verdana" pitchFamily="34" charset="0"/>
              </a:rPr>
              <a:t> (yanmaya ve sınırlı olarak elektrik akımına karşı dayanıklı) ve </a:t>
            </a:r>
            <a:r>
              <a:rPr lang="tr-TR" sz="2400" b="1" smtClean="0">
                <a:ea typeface="Verdana" pitchFamily="34" charset="0"/>
                <a:cs typeface="Verdana" pitchFamily="34" charset="0"/>
              </a:rPr>
              <a:t>diğer hizmetlerde</a:t>
            </a:r>
            <a:r>
              <a:rPr lang="tr-TR" sz="2400" smtClean="0">
                <a:ea typeface="Verdana" pitchFamily="34" charset="0"/>
                <a:cs typeface="Verdana" pitchFamily="34" charset="0"/>
              </a:rPr>
              <a:t> (kask, baret ve miğfer vb.) kullanılır.</a:t>
            </a:r>
            <a:endParaRPr lang="tr-TR" sz="2400" smtClean="0"/>
          </a:p>
        </p:txBody>
      </p:sp>
      <p:sp>
        <p:nvSpPr>
          <p:cNvPr id="6" name="5 Slayt Numarası Yer Tutucusu"/>
          <p:cNvSpPr>
            <a:spLocks noGrp="1"/>
          </p:cNvSpPr>
          <p:nvPr>
            <p:ph type="sldNum" sz="quarter" idx="12"/>
          </p:nvPr>
        </p:nvSpPr>
        <p:spPr/>
        <p:txBody>
          <a:bodyPr/>
          <a:lstStyle/>
          <a:p>
            <a:pPr>
              <a:defRPr/>
            </a:pPr>
            <a:fld id="{1F3D2B30-714B-4964-AA3C-93BA2BF1661C}" type="slidenum">
              <a:rPr lang="tr-TR"/>
              <a:pPr>
                <a:defRPr/>
              </a:pPr>
              <a:t>79</a:t>
            </a:fld>
            <a:endParaRPr lang="tr-TR"/>
          </a:p>
        </p:txBody>
      </p:sp>
      <p:sp>
        <p:nvSpPr>
          <p:cNvPr id="7" name="6 Altbilgi Yer Tutucusu"/>
          <p:cNvSpPr>
            <a:spLocks noGrp="1"/>
          </p:cNvSpPr>
          <p:nvPr>
            <p:ph type="ftr" sz="quarter" idx="11"/>
          </p:nvPr>
        </p:nvSpPr>
        <p:spPr>
          <a:xfrm>
            <a:off x="468313" y="6356350"/>
            <a:ext cx="7920037" cy="365125"/>
          </a:xfrm>
        </p:spPr>
        <p:txBody>
          <a:bodyPr/>
          <a:lstStyle/>
          <a:p>
            <a:pPr>
              <a:defRPr/>
            </a:pP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rtlCol="0">
            <a:normAutofit fontScale="90000"/>
          </a:bodyPr>
          <a:lstStyle/>
          <a:p>
            <a:pPr fontAlgn="auto">
              <a:spcAft>
                <a:spcPts val="0"/>
              </a:spcAft>
              <a:defRPr/>
            </a:pPr>
            <a:r>
              <a:rPr lang="tr-TR" sz="2400" dirty="0">
                <a:ea typeface="Verdana" pitchFamily="34" charset="0"/>
                <a:cs typeface="Verdana" pitchFamily="34" charset="0"/>
              </a:rPr>
              <a:t/>
            </a:r>
            <a:br>
              <a:rPr lang="tr-TR" sz="2400" dirty="0">
                <a:ea typeface="Verdana" pitchFamily="34" charset="0"/>
                <a:cs typeface="Verdana" pitchFamily="34" charset="0"/>
              </a:rPr>
            </a:br>
            <a:r>
              <a:rPr lang="tr-TR" sz="2400" dirty="0" smtClean="0">
                <a:ea typeface="Verdana" pitchFamily="34" charset="0"/>
                <a:cs typeface="Verdana" pitchFamily="34" charset="0"/>
              </a:rPr>
              <a:t/>
            </a:r>
            <a:br>
              <a:rPr lang="tr-TR" sz="2400" dirty="0" smtClean="0">
                <a:ea typeface="Verdana" pitchFamily="34" charset="0"/>
                <a:cs typeface="Verdana" pitchFamily="34" charset="0"/>
              </a:rPr>
            </a:br>
            <a:r>
              <a:rPr lang="tr-TR" sz="2700" b="1" dirty="0" smtClean="0">
                <a:ea typeface="Times New Roman" pitchFamily="18" charset="0"/>
                <a:cs typeface="Arial" pitchFamily="34" charset="0"/>
              </a:rPr>
              <a:t>Kişisel Koruyucu Donanımlar (KKD)</a:t>
            </a:r>
            <a:r>
              <a:rPr lang="tr-TR" sz="1800" dirty="0" smtClean="0">
                <a:latin typeface="Arial" pitchFamily="34" charset="0"/>
                <a:cs typeface="Arial" pitchFamily="34" charset="0"/>
              </a:rPr>
              <a:t/>
            </a:r>
            <a:br>
              <a:rPr lang="tr-TR" sz="1800" dirty="0" smtClean="0">
                <a:latin typeface="Arial" pitchFamily="34" charset="0"/>
                <a:cs typeface="Arial" pitchFamily="34" charset="0"/>
              </a:rPr>
            </a:br>
            <a:endParaRPr lang="tr-TR" sz="2400" dirty="0">
              <a:ea typeface="Verdana" pitchFamily="34" charset="0"/>
              <a:cs typeface="Verdana" pitchFamily="34" charset="0"/>
            </a:endParaRPr>
          </a:p>
        </p:txBody>
      </p:sp>
      <p:sp>
        <p:nvSpPr>
          <p:cNvPr id="9219" name="7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r>
              <a:rPr lang="tr-TR" sz="2400" smtClean="0"/>
              <a:t>Kişisel koruyucuları işyerinin özelliğine göre, </a:t>
            </a:r>
            <a:r>
              <a:rPr lang="tr-TR" sz="2400" b="1" smtClean="0"/>
              <a:t>sürekli kullanılması gerekenler </a:t>
            </a:r>
            <a:r>
              <a:rPr lang="tr-TR" sz="2400" smtClean="0"/>
              <a:t>(baret, iş elbisesi, iş ayakkabısı vb.) ve </a:t>
            </a:r>
            <a:r>
              <a:rPr lang="tr-TR" sz="2400" b="1" smtClean="0"/>
              <a:t>çalışma anında kullanılması gerekenler </a:t>
            </a:r>
            <a:r>
              <a:rPr lang="tr-TR" sz="2400" smtClean="0"/>
              <a:t>(maske, gözlük, eldiven, yağmurluk, emniyet kemeri vb.) şeklinde iki ayrı grupta değerlendirmek mümkündür.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FD88CAF8-4CF5-4DF0-BB59-7E215A8E9E18}" type="slidenum">
              <a:rPr lang="tr-TR"/>
              <a:pPr>
                <a:defRPr/>
              </a:pPr>
              <a:t>8</a:t>
            </a:fld>
            <a:endParaRPr lang="tr-T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82947" name="7 İçerik Yer Tutucusu"/>
          <p:cNvSpPr>
            <a:spLocks noGrp="1"/>
          </p:cNvSpPr>
          <p:nvPr>
            <p:ph idx="1"/>
          </p:nvPr>
        </p:nvSpPr>
        <p:spPr/>
        <p:txBody>
          <a:bodyPr/>
          <a:lstStyle/>
          <a:p>
            <a:r>
              <a:rPr lang="tr-TR" sz="2400" smtClean="0">
                <a:ea typeface="Verdana" pitchFamily="34" charset="0"/>
                <a:cs typeface="Verdana" pitchFamily="34" charset="0"/>
              </a:rPr>
              <a:t>Parça düşmesi veya sıçraması, bir yerden geçerken kafanın çarpması, baş yaralanmalarına neden olan olayların başlıcalarıdır. </a:t>
            </a:r>
          </a:p>
          <a:p>
            <a:pPr>
              <a:buFont typeface="Arial" charset="0"/>
              <a:buNone/>
            </a:pPr>
            <a:endParaRPr lang="tr-TR" sz="2400" smtClean="0">
              <a:ea typeface="Verdana" pitchFamily="34" charset="0"/>
              <a:cs typeface="Verdana" pitchFamily="34" charset="0"/>
            </a:endParaRPr>
          </a:p>
          <a:p>
            <a:r>
              <a:rPr lang="tr-TR" sz="2400" smtClean="0">
                <a:ea typeface="Verdana" pitchFamily="34" charset="0"/>
                <a:cs typeface="Verdana" pitchFamily="34" charset="0"/>
              </a:rPr>
              <a:t>Başımızın kaza tehlikelerinden korunması için delinmeye, kırılmaya, elektriğe ve yanmaya dayanıklı malzemeden yapılmış baret (güvenli kask) kullanılmalıdır.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B1AC28DC-1CD3-48E2-BA6B-720E6F996875}" type="slidenum">
              <a:rPr lang="tr-TR"/>
              <a:pPr>
                <a:defRPr/>
              </a:pPr>
              <a:t>80</a:t>
            </a:fld>
            <a:endParaRPr lang="tr-TR" dirty="0"/>
          </a:p>
        </p:txBody>
      </p:sp>
      <p:pic>
        <p:nvPicPr>
          <p:cNvPr id="82950" name="5 Resim" descr="baret.jpg"/>
          <p:cNvPicPr>
            <a:picLocks noChangeAspect="1"/>
          </p:cNvPicPr>
          <p:nvPr/>
        </p:nvPicPr>
        <p:blipFill>
          <a:blip r:embed="rId3" cstate="print"/>
          <a:srcRect/>
          <a:stretch>
            <a:fillRect/>
          </a:stretch>
        </p:blipFill>
        <p:spPr bwMode="auto">
          <a:xfrm>
            <a:off x="4284663" y="4365625"/>
            <a:ext cx="2362200" cy="193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83971" name="7 İçerik Yer Tutucusu"/>
          <p:cNvSpPr>
            <a:spLocks noGrp="1"/>
          </p:cNvSpPr>
          <p:nvPr>
            <p:ph idx="1"/>
          </p:nvPr>
        </p:nvSpPr>
        <p:spPr/>
        <p:txBody>
          <a:bodyPr/>
          <a:lstStyle/>
          <a:p>
            <a:pPr>
              <a:buFont typeface="Arial" charset="0"/>
              <a:buNone/>
            </a:pPr>
            <a:r>
              <a:rPr lang="tr-TR" sz="2400" smtClean="0"/>
              <a:t>	Baş koruyucuların ve baretlerin kullanılması gereken iş sahalarına örnekler şunlardır:</a:t>
            </a:r>
          </a:p>
          <a:p>
            <a:endParaRPr lang="tr-TR" sz="2400" smtClean="0"/>
          </a:p>
          <a:p>
            <a:pPr>
              <a:buFont typeface="Courier New" pitchFamily="49" charset="0"/>
              <a:buChar char="o"/>
            </a:pPr>
            <a:r>
              <a:rPr lang="tr-TR" sz="2400" smtClean="0"/>
              <a:t>İnşaat işleri, özellikle iskeleler ve yerden yüksek çalışma platformların üstünde, altında veya yakınında yapılan işler, kalıp yapımı ve sökümü, montaj ve kurma işleri, iskelede çalışma ve yıkım işleri.</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7EE8E8D1-349E-4075-9226-2ACB42390A1B}" type="slidenum">
              <a:rPr lang="tr-TR"/>
              <a:pPr>
                <a:defRPr/>
              </a:pPr>
              <a:t>81</a:t>
            </a:fld>
            <a:endParaRPr lang="tr-T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84995" name="7 İçerik Yer Tutucusu"/>
          <p:cNvSpPr>
            <a:spLocks noGrp="1"/>
          </p:cNvSpPr>
          <p:nvPr>
            <p:ph idx="1"/>
          </p:nvPr>
        </p:nvSpPr>
        <p:spPr/>
        <p:txBody>
          <a:bodyPr/>
          <a:lstStyle/>
          <a:p>
            <a:pPr>
              <a:buFont typeface="Courier New" pitchFamily="49" charset="0"/>
              <a:buChar char="o"/>
            </a:pPr>
            <a:r>
              <a:rPr lang="tr-TR" sz="2400" smtClean="0">
                <a:ea typeface="Verdana" pitchFamily="34" charset="0"/>
                <a:cs typeface="Verdana" pitchFamily="34" charset="0"/>
              </a:rPr>
              <a:t>Çelik köprüler, çelik yapılar, sütunlar, kuleler, hidrolik çelik yapılar, yüksek fırınlar, çelik işleri ve haddehaneler, büyük konteynırlar, büyük boru hatları, ısı ve enerji santrallerinde yapılan çalışmalar.</a:t>
            </a:r>
          </a:p>
          <a:p>
            <a:pPr>
              <a:buFont typeface="Courier New" pitchFamily="49" charset="0"/>
              <a:buChar char="o"/>
            </a:pPr>
            <a:r>
              <a:rPr lang="tr-TR" sz="2400" smtClean="0">
                <a:ea typeface="Verdana" pitchFamily="34" charset="0"/>
                <a:cs typeface="Verdana" pitchFamily="34" charset="0"/>
              </a:rPr>
              <a:t>Tüneller, maden ocağı girişleri, kuyular ve hendeklerde yapılan çalışmalar.</a:t>
            </a:r>
          </a:p>
          <a:p>
            <a:pPr>
              <a:buFont typeface="Courier New" pitchFamily="49" charset="0"/>
              <a:buChar char="o"/>
            </a:pPr>
            <a:r>
              <a:rPr lang="tr-TR" sz="2400" smtClean="0">
                <a:ea typeface="Verdana" pitchFamily="34" charset="0"/>
                <a:cs typeface="Verdana" pitchFamily="34" charset="0"/>
              </a:rPr>
              <a:t>Toprak ve kaya işleri.</a:t>
            </a:r>
          </a:p>
          <a:p>
            <a:pPr>
              <a:buFont typeface="Courier New" pitchFamily="49" charset="0"/>
              <a:buChar char="o"/>
            </a:pPr>
            <a:endParaRPr lang="tr-TR" sz="2400" smtClean="0">
              <a:ea typeface="Verdana" pitchFamily="34" charset="0"/>
              <a:cs typeface="Verdana" pitchFamily="34" charset="0"/>
            </a:endParaRPr>
          </a:p>
          <a:p>
            <a:pPr>
              <a:buFont typeface="Courier New" pitchFamily="49" charset="0"/>
              <a:buChar char="o"/>
            </a:pPr>
            <a:endParaRPr lang="tr-TR" sz="2400" smtClean="0">
              <a:ea typeface="Verdana" pitchFamily="34" charset="0"/>
              <a:cs typeface="Verdana" pitchFamily="34" charset="0"/>
            </a:endParaRPr>
          </a:p>
          <a:p>
            <a:pPr>
              <a:buFont typeface="Courier New" pitchFamily="49" charset="0"/>
              <a:buChar char="o"/>
            </a:pPr>
            <a:endParaRPr lang="tr-TR" sz="2400" smtClean="0">
              <a:ea typeface="Verdana" pitchFamily="34" charset="0"/>
              <a:cs typeface="Verdana" pitchFamily="34" charset="0"/>
            </a:endParaRPr>
          </a:p>
          <a:p>
            <a:pPr>
              <a:buFont typeface="Courier New" pitchFamily="49" charset="0"/>
              <a:buChar char="o"/>
            </a:pPr>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D421EBBB-B8C8-447F-A400-E7E6EFBC7D5D}" type="slidenum">
              <a:rPr lang="tr-TR"/>
              <a:pPr>
                <a:defRPr/>
              </a:pPr>
              <a:t>82</a:t>
            </a:fld>
            <a:endParaRPr lang="tr-T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86019" name="7 İçerik Yer Tutucusu"/>
          <p:cNvSpPr>
            <a:spLocks noGrp="1"/>
          </p:cNvSpPr>
          <p:nvPr>
            <p:ph idx="1"/>
          </p:nvPr>
        </p:nvSpPr>
        <p:spPr/>
        <p:txBody>
          <a:bodyPr/>
          <a:lstStyle/>
          <a:p>
            <a:pPr>
              <a:buFont typeface="Courier New" pitchFamily="49" charset="0"/>
              <a:buChar char="o"/>
            </a:pPr>
            <a:r>
              <a:rPr lang="tr-TR" sz="2400" smtClean="0">
                <a:ea typeface="Verdana" pitchFamily="34" charset="0"/>
                <a:cs typeface="Verdana" pitchFamily="34" charset="0"/>
              </a:rPr>
              <a:t>Yeraltında ve taşocaklarında yapılan işler, hafriyat işleri, kömür işletmelerinde yapılan dekapaj işleri.</a:t>
            </a:r>
          </a:p>
          <a:p>
            <a:pPr>
              <a:buFont typeface="Courier New" pitchFamily="49" charset="0"/>
              <a:buChar char="o"/>
            </a:pPr>
            <a:r>
              <a:rPr lang="tr-TR" sz="2400" smtClean="0">
                <a:ea typeface="Verdana" pitchFamily="34" charset="0"/>
                <a:cs typeface="Verdana" pitchFamily="34" charset="0"/>
              </a:rPr>
              <a:t>Cıvatalama işleri.</a:t>
            </a:r>
          </a:p>
          <a:p>
            <a:pPr>
              <a:buFont typeface="Courier New" pitchFamily="49" charset="0"/>
              <a:buChar char="o"/>
            </a:pPr>
            <a:r>
              <a:rPr lang="tr-TR" sz="2400" smtClean="0">
                <a:ea typeface="Verdana" pitchFamily="34" charset="0"/>
                <a:cs typeface="Verdana" pitchFamily="34" charset="0"/>
              </a:rPr>
              <a:t>Patlatma işleri.</a:t>
            </a:r>
          </a:p>
          <a:p>
            <a:pPr>
              <a:buFont typeface="Courier New" pitchFamily="49" charset="0"/>
              <a:buChar char="o"/>
            </a:pPr>
            <a:r>
              <a:rPr lang="tr-TR" sz="2400" smtClean="0">
                <a:ea typeface="Verdana" pitchFamily="34" charset="0"/>
                <a:cs typeface="Verdana" pitchFamily="34" charset="0"/>
              </a:rPr>
              <a:t>Asansörler, kaldırma araçları, vinç ve konveyörler civarında yapılan işler.</a:t>
            </a:r>
          </a:p>
          <a:p>
            <a:pPr>
              <a:buFont typeface="Courier New" pitchFamily="49" charset="0"/>
              <a:buChar char="o"/>
            </a:pPr>
            <a:endParaRPr lang="tr-TR" sz="2400" smtClean="0">
              <a:ea typeface="Verdana" pitchFamily="34" charset="0"/>
              <a:cs typeface="Verdana" pitchFamily="34" charset="0"/>
            </a:endParaRPr>
          </a:p>
          <a:p>
            <a:pPr>
              <a:buFont typeface="Courier New" pitchFamily="49" charset="0"/>
              <a:buChar char="o"/>
            </a:pPr>
            <a:endParaRPr lang="tr-TR" sz="2400" smtClean="0">
              <a:ea typeface="Verdana" pitchFamily="34" charset="0"/>
              <a:cs typeface="Verdana" pitchFamily="34" charset="0"/>
            </a:endParaRPr>
          </a:p>
          <a:p>
            <a:pPr>
              <a:buFont typeface="Courier New" pitchFamily="49" charset="0"/>
              <a:buChar char="o"/>
            </a:pPr>
            <a:endParaRPr lang="tr-TR" sz="2400" smtClean="0">
              <a:ea typeface="Verdana" pitchFamily="34" charset="0"/>
              <a:cs typeface="Verdana" pitchFamily="34" charset="0"/>
            </a:endParaRPr>
          </a:p>
          <a:p>
            <a:pPr>
              <a:buFont typeface="Courier New" pitchFamily="49" charset="0"/>
              <a:buChar char="o"/>
            </a:pPr>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2D002C5D-2270-469E-A523-2AD5C5CC9935}" type="slidenum">
              <a:rPr lang="tr-TR"/>
              <a:pPr>
                <a:defRPr/>
              </a:pPr>
              <a:t>83</a:t>
            </a:fld>
            <a:endParaRPr lang="tr-T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87043" name="7 İçerik Yer Tutucusu"/>
          <p:cNvSpPr>
            <a:spLocks noGrp="1"/>
          </p:cNvSpPr>
          <p:nvPr>
            <p:ph idx="1"/>
          </p:nvPr>
        </p:nvSpPr>
        <p:spPr/>
        <p:txBody>
          <a:bodyPr/>
          <a:lstStyle/>
          <a:p>
            <a:pPr>
              <a:buFont typeface="Courier New" pitchFamily="49" charset="0"/>
              <a:buChar char="o"/>
            </a:pPr>
            <a:r>
              <a:rPr lang="tr-TR" sz="2400" smtClean="0">
                <a:ea typeface="Verdana" pitchFamily="34" charset="0"/>
                <a:cs typeface="Verdana" pitchFamily="34" charset="0"/>
              </a:rPr>
              <a:t>Yüksek fırınlar, ergitme ocakları, çelik işleri, haddehaneler, metal işleri, demir işleme, presle sıcak demir işleme, döküm işleri.</a:t>
            </a:r>
          </a:p>
          <a:p>
            <a:pPr>
              <a:buFont typeface="Courier New" pitchFamily="49" charset="0"/>
              <a:buChar char="o"/>
            </a:pPr>
            <a:r>
              <a:rPr lang="tr-TR" sz="2400" smtClean="0">
                <a:ea typeface="Verdana" pitchFamily="34" charset="0"/>
                <a:cs typeface="Verdana" pitchFamily="34" charset="0"/>
              </a:rPr>
              <a:t>Endüstriyel fırınlar, konteynırlar, makineler, silolar, bunkerler ve boru hatlarında yapılan işler.</a:t>
            </a:r>
          </a:p>
          <a:p>
            <a:pPr>
              <a:buFont typeface="Courier New" pitchFamily="49" charset="0"/>
              <a:buChar char="o"/>
            </a:pPr>
            <a:r>
              <a:rPr lang="tr-TR" sz="2400" smtClean="0">
                <a:ea typeface="Verdana" pitchFamily="34" charset="0"/>
                <a:cs typeface="Verdana" pitchFamily="34" charset="0"/>
              </a:rPr>
              <a:t>Gemi yapım işleri.</a:t>
            </a:r>
          </a:p>
          <a:p>
            <a:pPr>
              <a:buFont typeface="Courier New" pitchFamily="49" charset="0"/>
              <a:buChar char="o"/>
            </a:pPr>
            <a:r>
              <a:rPr lang="tr-TR" sz="2400" smtClean="0">
                <a:ea typeface="Verdana" pitchFamily="34" charset="0"/>
                <a:cs typeface="Verdana" pitchFamily="34" charset="0"/>
              </a:rPr>
              <a:t>Demiryollarında yapılan işler.</a:t>
            </a:r>
          </a:p>
          <a:p>
            <a:pPr>
              <a:buFont typeface="Courier New" pitchFamily="49" charset="0"/>
              <a:buChar char="o"/>
            </a:pPr>
            <a:r>
              <a:rPr lang="tr-TR" sz="2400" smtClean="0">
                <a:ea typeface="Verdana" pitchFamily="34" charset="0"/>
                <a:cs typeface="Verdana" pitchFamily="34" charset="0"/>
              </a:rPr>
              <a:t>Mezbahalarda yapılan işler.</a:t>
            </a:r>
          </a:p>
          <a:p>
            <a:pPr>
              <a:buFont typeface="Courier New" pitchFamily="49" charset="0"/>
              <a:buChar char="o"/>
            </a:pPr>
            <a:endParaRPr lang="tr-TR" sz="2400" smtClean="0">
              <a:ea typeface="Verdana" pitchFamily="34" charset="0"/>
              <a:cs typeface="Verdana" pitchFamily="34" charset="0"/>
            </a:endParaRPr>
          </a:p>
          <a:p>
            <a:pPr>
              <a:buFont typeface="Courier New" pitchFamily="49" charset="0"/>
              <a:buChar char="o"/>
            </a:pPr>
            <a:endParaRPr lang="tr-TR" sz="2400" smtClean="0">
              <a:ea typeface="Verdana" pitchFamily="34" charset="0"/>
              <a:cs typeface="Verdana" pitchFamily="34" charset="0"/>
            </a:endParaRPr>
          </a:p>
          <a:p>
            <a:pPr>
              <a:buFont typeface="Courier New" pitchFamily="49" charset="0"/>
              <a:buChar char="o"/>
            </a:pPr>
            <a:endParaRPr lang="tr-TR" sz="2400" smtClean="0">
              <a:ea typeface="Verdana" pitchFamily="34" charset="0"/>
              <a:cs typeface="Verdana" pitchFamily="34" charset="0"/>
            </a:endParaRPr>
          </a:p>
          <a:p>
            <a:pPr>
              <a:buFont typeface="Courier New" pitchFamily="49" charset="0"/>
              <a:buChar char="o"/>
            </a:pPr>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F102F3CC-DA78-46A6-820F-58F082F07F63}" type="slidenum">
              <a:rPr lang="tr-TR"/>
              <a:pPr>
                <a:defRPr/>
              </a:pPr>
              <a:t>84</a:t>
            </a:fld>
            <a:endParaRPr lang="tr-T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88067" name="7 İçerik Yer Tutucusu"/>
          <p:cNvSpPr>
            <a:spLocks noGrp="1"/>
          </p:cNvSpPr>
          <p:nvPr>
            <p:ph idx="1"/>
          </p:nvPr>
        </p:nvSpPr>
        <p:spPr/>
        <p:txBody>
          <a:bodyPr/>
          <a:lstStyle/>
          <a:p>
            <a:pPr>
              <a:buFont typeface="Courier New" pitchFamily="49" charset="0"/>
              <a:buChar char="o"/>
            </a:pPr>
            <a:r>
              <a:rPr lang="tr-TR" sz="2400" smtClean="0">
                <a:ea typeface="Verdana" pitchFamily="34" charset="0"/>
                <a:cs typeface="Verdana" pitchFamily="34" charset="0"/>
              </a:rPr>
              <a:t>Koruyucu başlıkların şu şekilde sınıflandırılabilir:</a:t>
            </a:r>
          </a:p>
          <a:p>
            <a:pPr>
              <a:buFont typeface="Courier New" pitchFamily="49" charset="0"/>
              <a:buChar char="o"/>
            </a:pPr>
            <a:r>
              <a:rPr lang="tr-TR" sz="2400" smtClean="0">
                <a:ea typeface="Verdana" pitchFamily="34" charset="0"/>
                <a:cs typeface="Verdana" pitchFamily="34" charset="0"/>
              </a:rPr>
              <a:t>Koruyucu baretler (madenler, inşaat sahaları ve diğer endüstriyel alanlar),</a:t>
            </a:r>
          </a:p>
          <a:p>
            <a:pPr>
              <a:buFont typeface="Courier New" pitchFamily="49" charset="0"/>
              <a:buChar char="o"/>
            </a:pPr>
            <a:r>
              <a:rPr lang="tr-TR" sz="2400" smtClean="0">
                <a:ea typeface="Verdana" pitchFamily="34" charset="0"/>
                <a:cs typeface="Verdana" pitchFamily="34" charset="0"/>
              </a:rPr>
              <a:t>Koruyucu başlıklar (normal kumaş veya geçirimsiz kumaştan yapılmış boneler, kepler, gemici başlıkları ve benzeri)</a:t>
            </a:r>
          </a:p>
          <a:p>
            <a:pPr>
              <a:buFont typeface="Courier New" pitchFamily="49" charset="0"/>
              <a:buChar char="o"/>
            </a:pPr>
            <a:r>
              <a:rPr lang="tr-TR" sz="2400" smtClean="0">
                <a:ea typeface="Verdana" pitchFamily="34" charset="0"/>
                <a:cs typeface="Verdana" pitchFamily="34" charset="0"/>
              </a:rPr>
              <a:t>Saçlı derinin korunması (kepler, boneler, saç fileleri - siperlikli veya siperliksiz),</a:t>
            </a:r>
          </a:p>
          <a:p>
            <a:pPr>
              <a:buFont typeface="Courier New" pitchFamily="49" charset="0"/>
              <a:buChar char="o"/>
            </a:pPr>
            <a:endParaRPr lang="tr-TR" sz="2400" smtClean="0">
              <a:ea typeface="Verdana" pitchFamily="34" charset="0"/>
              <a:cs typeface="Verdana" pitchFamily="34" charset="0"/>
            </a:endParaRPr>
          </a:p>
          <a:p>
            <a:pPr>
              <a:buFont typeface="Arial" charset="0"/>
              <a:buNone/>
            </a:pPr>
            <a:r>
              <a:rPr lang="tr-TR" sz="2400" smtClean="0">
                <a:ea typeface="Verdana" pitchFamily="34" charset="0"/>
                <a:cs typeface="Verdana" pitchFamily="34" charset="0"/>
              </a:rPr>
              <a:t>	Başın korunması için kullanılan baretler şunlardır:</a:t>
            </a:r>
          </a:p>
          <a:p>
            <a:pPr>
              <a:buFont typeface="Courier New" pitchFamily="49" charset="0"/>
              <a:buChar char="o"/>
            </a:pPr>
            <a:endParaRPr lang="tr-TR" sz="2400" smtClean="0">
              <a:ea typeface="Verdana" pitchFamily="34" charset="0"/>
              <a:cs typeface="Verdana" pitchFamily="34" charset="0"/>
            </a:endParaRPr>
          </a:p>
          <a:p>
            <a:pPr>
              <a:buFont typeface="Courier New" pitchFamily="49" charset="0"/>
              <a:buChar char="o"/>
            </a:pPr>
            <a:endParaRPr lang="tr-TR" sz="2400" smtClean="0">
              <a:ea typeface="Verdana" pitchFamily="34" charset="0"/>
              <a:cs typeface="Verdana" pitchFamily="34" charset="0"/>
            </a:endParaRPr>
          </a:p>
          <a:p>
            <a:pPr>
              <a:buFont typeface="Courier New" pitchFamily="49" charset="0"/>
              <a:buChar char="o"/>
            </a:pPr>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0C292E34-33C1-49AB-96D4-C21A49543240}" type="slidenum">
              <a:rPr lang="tr-TR"/>
              <a:pPr>
                <a:defRPr/>
              </a:pPr>
              <a:t>85</a:t>
            </a:fld>
            <a:endParaRPr lang="tr-T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6 Başlık"/>
          <p:cNvSpPr>
            <a:spLocks noGrp="1"/>
          </p:cNvSpPr>
          <p:nvPr>
            <p:ph type="title"/>
          </p:nvPr>
        </p:nvSpPr>
        <p:spPr/>
        <p:txBody>
          <a:bodyPr/>
          <a:lstStyle/>
          <a:p>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b="1" smtClean="0">
                <a:ea typeface="Verdana" pitchFamily="34" charset="0"/>
                <a:cs typeface="Verdana" pitchFamily="34" charset="0"/>
              </a:rPr>
              <a:t> 2-Vücudun Korunması </a:t>
            </a:r>
            <a:br>
              <a:rPr lang="tr-TR" sz="2400" b="1"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b="1" smtClean="0">
                <a:ea typeface="Verdana" pitchFamily="34" charset="0"/>
                <a:cs typeface="Verdana" pitchFamily="34" charset="0"/>
              </a:rPr>
              <a:t>1-Plastik Baretler: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89091" name="7 İçerik Yer Tutucusu"/>
          <p:cNvSpPr>
            <a:spLocks noGrp="1"/>
          </p:cNvSpPr>
          <p:nvPr>
            <p:ph idx="1"/>
          </p:nvPr>
        </p:nvSpPr>
        <p:spPr/>
        <p:txBody>
          <a:bodyPr/>
          <a:lstStyle/>
          <a:p>
            <a:pPr>
              <a:buFont typeface="Wingdings" pitchFamily="2" charset="2"/>
              <a:buChar char="q"/>
            </a:pPr>
            <a:endParaRPr lang="tr-TR" sz="2400" smtClean="0">
              <a:ea typeface="Verdana" pitchFamily="34" charset="0"/>
              <a:cs typeface="Verdana" pitchFamily="34" charset="0"/>
            </a:endParaRPr>
          </a:p>
          <a:p>
            <a:pPr>
              <a:buFont typeface="Wingdings" pitchFamily="2" charset="2"/>
              <a:buChar char="q"/>
            </a:pPr>
            <a:r>
              <a:rPr lang="tr-TR" sz="2400" smtClean="0">
                <a:ea typeface="Verdana" pitchFamily="34" charset="0"/>
                <a:cs typeface="Verdana" pitchFamily="34" charset="0"/>
              </a:rPr>
              <a:t>Darbe tesirlerinden korunmak için kullanılır,</a:t>
            </a:r>
          </a:p>
          <a:p>
            <a:pPr>
              <a:buFont typeface="Wingdings" pitchFamily="2" charset="2"/>
              <a:buChar char="q"/>
            </a:pPr>
            <a:r>
              <a:rPr lang="tr-TR" sz="2400" smtClean="0">
                <a:ea typeface="Verdana" pitchFamily="34" charset="0"/>
                <a:cs typeface="Verdana" pitchFamily="34" charset="0"/>
              </a:rPr>
              <a:t>Düşme mesafesine bağlı olarak 10 –15 Kg ağırlığındaki cisimlerin etkilerinden korur, </a:t>
            </a:r>
          </a:p>
          <a:p>
            <a:pPr>
              <a:buFont typeface="Wingdings" pitchFamily="2" charset="2"/>
              <a:buChar char="q"/>
            </a:pPr>
            <a:r>
              <a:rPr lang="tr-TR" sz="2400" smtClean="0">
                <a:ea typeface="Verdana" pitchFamily="34" charset="0"/>
                <a:cs typeface="Verdana" pitchFamily="34" charset="0"/>
              </a:rPr>
              <a:t>Demir-çelik, madencilik, bina, gemi ve tünel inşaatlarında kullanılır,</a:t>
            </a:r>
          </a:p>
          <a:p>
            <a:pPr>
              <a:buFont typeface="Wingdings" pitchFamily="2" charset="2"/>
              <a:buChar char="q"/>
            </a:pPr>
            <a:r>
              <a:rPr lang="tr-TR" sz="2400" smtClean="0">
                <a:ea typeface="Verdana" pitchFamily="34" charset="0"/>
                <a:cs typeface="Verdana" pitchFamily="34" charset="0"/>
              </a:rPr>
              <a:t>Yalıtkan özelliği nedeni ile 600 V’a kadar güvenlik sağlar,</a:t>
            </a:r>
          </a:p>
          <a:p>
            <a:pPr>
              <a:buFont typeface="Wingdings" pitchFamily="2" charset="2"/>
              <a:buChar char="q"/>
            </a:pPr>
            <a:endParaRPr lang="tr-TR" sz="2400" smtClean="0">
              <a:ea typeface="Verdana" pitchFamily="34" charset="0"/>
              <a:cs typeface="Verdana" pitchFamily="34" charset="0"/>
            </a:endParaRPr>
          </a:p>
          <a:p>
            <a:pPr>
              <a:buFont typeface="Wingdings" pitchFamily="2" charset="2"/>
              <a:buChar char="q"/>
            </a:pPr>
            <a:endParaRPr lang="tr-TR" sz="2400" smtClean="0">
              <a:ea typeface="Verdana" pitchFamily="34" charset="0"/>
              <a:cs typeface="Verdana" pitchFamily="34" charset="0"/>
            </a:endParaRPr>
          </a:p>
          <a:p>
            <a:pPr>
              <a:buFont typeface="Wingdings" pitchFamily="2" charset="2"/>
              <a:buChar char="q"/>
            </a:pPr>
            <a:endParaRPr lang="tr-TR" sz="2400" smtClean="0">
              <a:ea typeface="Verdana" pitchFamily="34" charset="0"/>
              <a:cs typeface="Verdana" pitchFamily="34" charset="0"/>
            </a:endParaRPr>
          </a:p>
          <a:p>
            <a:pPr>
              <a:buFont typeface="Wingdings" pitchFamily="2" charset="2"/>
              <a:buChar char="q"/>
            </a:pPr>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61AF05C6-080A-4B5E-AEF7-2ACB36017A31}" type="slidenum">
              <a:rPr lang="tr-TR"/>
              <a:pPr>
                <a:defRPr/>
              </a:pPr>
              <a:t>86</a:t>
            </a:fld>
            <a:endParaRPr lang="tr-T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6 Başlık"/>
          <p:cNvSpPr>
            <a:spLocks noGrp="1"/>
          </p:cNvSpPr>
          <p:nvPr>
            <p:ph type="title"/>
          </p:nvPr>
        </p:nvSpPr>
        <p:spPr/>
        <p:txBody>
          <a:bodyPr/>
          <a:lstStyle/>
          <a:p>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90115" name="7 İçerik Yer Tutucusu"/>
          <p:cNvSpPr>
            <a:spLocks noGrp="1"/>
          </p:cNvSpPr>
          <p:nvPr>
            <p:ph idx="1"/>
          </p:nvPr>
        </p:nvSpPr>
        <p:spPr/>
        <p:txBody>
          <a:bodyPr/>
          <a:lstStyle/>
          <a:p>
            <a:pPr>
              <a:buFont typeface="Wingdings" pitchFamily="2" charset="2"/>
              <a:buChar char="q"/>
            </a:pPr>
            <a:r>
              <a:rPr lang="tr-TR" sz="2400" smtClean="0">
                <a:ea typeface="Verdana" pitchFamily="34" charset="0"/>
                <a:cs typeface="Verdana" pitchFamily="34" charset="0"/>
              </a:rPr>
              <a:t>Sert, sağlam, güneş ışınına, yağa, neme dayanıklı,plastik malzemeden yapılmalıdır.</a:t>
            </a:r>
          </a:p>
          <a:p>
            <a:pPr>
              <a:buFont typeface="Wingdings" pitchFamily="2" charset="2"/>
              <a:buChar char="q"/>
            </a:pPr>
            <a:r>
              <a:rPr lang="tr-TR" sz="2400" smtClean="0">
                <a:ea typeface="Verdana" pitchFamily="34" charset="0"/>
                <a:cs typeface="Verdana" pitchFamily="34" charset="0"/>
              </a:rPr>
              <a:t>Plastik baretler, asgari 300 gr. Ağırlığında olup, iyi kullanıldığı takdirde 5 yıl süreyle kullanılabilir.</a:t>
            </a:r>
          </a:p>
          <a:p>
            <a:pPr>
              <a:buFont typeface="Wingdings" pitchFamily="2" charset="2"/>
              <a:buChar char="q"/>
            </a:pPr>
            <a:r>
              <a:rPr lang="tr-TR" sz="2400" smtClean="0">
                <a:ea typeface="Verdana" pitchFamily="34" charset="0"/>
                <a:cs typeface="Verdana" pitchFamily="34" charset="0"/>
              </a:rPr>
              <a:t>Bileşiminde polietilen oranı fazla olan plastik baretler, sıcak ortamlarda yumuşadığından, bu yerlerde kullanılmamalıdır.</a:t>
            </a:r>
          </a:p>
          <a:p>
            <a:pPr>
              <a:buFont typeface="Wingdings" pitchFamily="2" charset="2"/>
              <a:buChar char="q"/>
            </a:pPr>
            <a:endParaRPr lang="tr-TR" sz="2400" smtClean="0">
              <a:ea typeface="Verdana" pitchFamily="34" charset="0"/>
              <a:cs typeface="Verdana" pitchFamily="34" charset="0"/>
            </a:endParaRPr>
          </a:p>
          <a:p>
            <a:pPr>
              <a:buFont typeface="Wingdings" pitchFamily="2" charset="2"/>
              <a:buChar char="q"/>
            </a:pPr>
            <a:endParaRPr lang="tr-TR" sz="2400" smtClean="0">
              <a:ea typeface="Verdana" pitchFamily="34" charset="0"/>
              <a:cs typeface="Verdana" pitchFamily="34" charset="0"/>
            </a:endParaRPr>
          </a:p>
          <a:p>
            <a:pPr>
              <a:buFont typeface="Wingdings" pitchFamily="2" charset="2"/>
              <a:buChar char="q"/>
            </a:pPr>
            <a:endParaRPr lang="tr-TR" sz="2400" smtClean="0">
              <a:ea typeface="Verdana" pitchFamily="34" charset="0"/>
              <a:cs typeface="Verdana" pitchFamily="34" charset="0"/>
            </a:endParaRPr>
          </a:p>
          <a:p>
            <a:pPr>
              <a:buFont typeface="Wingdings" pitchFamily="2" charset="2"/>
              <a:buChar char="q"/>
            </a:pPr>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B1265A3E-7D4B-4907-8640-DABE3B6290F7}" type="slidenum">
              <a:rPr lang="tr-TR"/>
              <a:pPr>
                <a:defRPr/>
              </a:pPr>
              <a:t>87</a:t>
            </a:fld>
            <a:endParaRPr lang="tr-TR"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6 Başlık"/>
          <p:cNvSpPr>
            <a:spLocks noGrp="1"/>
          </p:cNvSpPr>
          <p:nvPr>
            <p:ph type="title"/>
          </p:nvPr>
        </p:nvSpPr>
        <p:spPr/>
        <p:txBody>
          <a:bodyPr/>
          <a:lstStyle/>
          <a:p>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b="1" smtClean="0">
                <a:ea typeface="Verdana" pitchFamily="34" charset="0"/>
                <a:cs typeface="Verdana" pitchFamily="34" charset="0"/>
              </a:rPr>
              <a:t> 2-Vücudun Korunması </a:t>
            </a:r>
            <a:br>
              <a:rPr lang="tr-TR" sz="2400" b="1"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91139" name="7 İçerik Yer Tutucusu"/>
          <p:cNvSpPr>
            <a:spLocks noGrp="1"/>
          </p:cNvSpPr>
          <p:nvPr>
            <p:ph idx="1"/>
          </p:nvPr>
        </p:nvSpPr>
        <p:spPr/>
        <p:txBody>
          <a:bodyPr/>
          <a:lstStyle/>
          <a:p>
            <a:r>
              <a:rPr lang="tr-TR" sz="2400" b="1" smtClean="0">
                <a:ea typeface="Verdana" pitchFamily="34" charset="0"/>
                <a:cs typeface="Verdana" pitchFamily="34" charset="0"/>
              </a:rPr>
              <a:t>2-Yalıtkan-Plastik Baretler:</a:t>
            </a:r>
            <a:endParaRPr lang="tr-TR" sz="2400" smtClean="0">
              <a:ea typeface="Verdana" pitchFamily="34" charset="0"/>
              <a:cs typeface="Verdana" pitchFamily="34" charset="0"/>
            </a:endParaRPr>
          </a:p>
          <a:p>
            <a:r>
              <a:rPr lang="tr-TR" sz="2400" smtClean="0">
                <a:ea typeface="Verdana" pitchFamily="34" charset="0"/>
                <a:cs typeface="Verdana" pitchFamily="34" charset="0"/>
              </a:rPr>
              <a:t>Bu sınıfa giren baretler, hem darbelere hem de elektrik enerjisi tehlikelerine karşı kullanılır, </a:t>
            </a:r>
          </a:p>
          <a:p>
            <a:r>
              <a:rPr lang="tr-TR" sz="2400" smtClean="0">
                <a:ea typeface="Verdana" pitchFamily="34" charset="0"/>
                <a:cs typeface="Verdana" pitchFamily="34" charset="0"/>
              </a:rPr>
              <a:t>Yüksek düzeyde yalıtkanlık özelliğine sahiptir.</a:t>
            </a:r>
          </a:p>
          <a:p>
            <a:r>
              <a:rPr lang="tr-TR" sz="2400" smtClean="0">
                <a:ea typeface="Verdana" pitchFamily="34" charset="0"/>
                <a:cs typeface="Verdana" pitchFamily="34" charset="0"/>
              </a:rPr>
              <a:t>Bu tür baretler üzerinde, havalandırma deliği ve perçin gibi metal parça bulunmaz</a:t>
            </a:r>
          </a:p>
          <a:p>
            <a:r>
              <a:rPr lang="tr-TR" sz="2400" smtClean="0">
                <a:ea typeface="Verdana" pitchFamily="34" charset="0"/>
                <a:cs typeface="Verdana" pitchFamily="34" charset="0"/>
              </a:rPr>
              <a:t>Genellikle, elektrik işlerinde kullanılırlar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C37C20BD-AAD2-48FA-891C-0B9937D6C9A0}" type="slidenum">
              <a:rPr lang="tr-TR"/>
              <a:pPr>
                <a:defRPr/>
              </a:pPr>
              <a:t>88</a:t>
            </a:fld>
            <a:endParaRPr lang="tr-TR"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6 Başlık"/>
          <p:cNvSpPr>
            <a:spLocks noGrp="1"/>
          </p:cNvSpPr>
          <p:nvPr>
            <p:ph type="title"/>
          </p:nvPr>
        </p:nvSpPr>
        <p:spPr/>
        <p:txBody>
          <a:bodyPr/>
          <a:lstStyle/>
          <a:p>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2-Vücudun Korunması </a:t>
            </a:r>
            <a:br>
              <a:rPr lang="tr-TR" sz="2400" b="1"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92163" name="7 İçerik Yer Tutucusu"/>
          <p:cNvSpPr>
            <a:spLocks noGrp="1"/>
          </p:cNvSpPr>
          <p:nvPr>
            <p:ph idx="1"/>
          </p:nvPr>
        </p:nvSpPr>
        <p:spPr/>
        <p:txBody>
          <a:bodyPr/>
          <a:lstStyle/>
          <a:p>
            <a:pPr>
              <a:buFont typeface="Wingdings" pitchFamily="2" charset="2"/>
              <a:buChar char="§"/>
            </a:pPr>
            <a:r>
              <a:rPr lang="tr-TR" sz="2400" b="1" smtClean="0">
                <a:ea typeface="Verdana" pitchFamily="34" charset="0"/>
                <a:cs typeface="Verdana" pitchFamily="34" charset="0"/>
              </a:rPr>
              <a:t>3-Alüminyum Baretler:</a:t>
            </a:r>
            <a:endParaRPr lang="tr-TR" sz="2400" smtClean="0">
              <a:ea typeface="Verdana" pitchFamily="34" charset="0"/>
              <a:cs typeface="Verdana" pitchFamily="34" charset="0"/>
            </a:endParaRPr>
          </a:p>
          <a:p>
            <a:pPr>
              <a:buFont typeface="Wingdings" pitchFamily="2" charset="2"/>
              <a:buChar char="§"/>
            </a:pPr>
            <a:endParaRPr lang="tr-TR" sz="2400" smtClean="0">
              <a:ea typeface="Verdana" pitchFamily="34" charset="0"/>
              <a:cs typeface="Verdana" pitchFamily="34" charset="0"/>
            </a:endParaRPr>
          </a:p>
          <a:p>
            <a:pPr>
              <a:buFont typeface="Wingdings" pitchFamily="2" charset="2"/>
              <a:buChar char="§"/>
            </a:pPr>
            <a:endParaRPr lang="tr-TR" sz="2400" smtClean="0">
              <a:ea typeface="Verdana" pitchFamily="34" charset="0"/>
              <a:cs typeface="Verdana" pitchFamily="34" charset="0"/>
            </a:endParaRPr>
          </a:p>
          <a:p>
            <a:pPr>
              <a:buFont typeface="Wingdings" pitchFamily="2" charset="2"/>
              <a:buChar char="§"/>
            </a:pPr>
            <a:r>
              <a:rPr lang="tr-TR" sz="2400" smtClean="0">
                <a:ea typeface="Verdana" pitchFamily="34" charset="0"/>
                <a:cs typeface="Verdana" pitchFamily="34" charset="0"/>
              </a:rPr>
              <a:t>İşyerinde duran engellere çarpma riskine karşı kullanımı uygundur,</a:t>
            </a:r>
          </a:p>
          <a:p>
            <a:pPr>
              <a:buFont typeface="Wingdings" pitchFamily="2" charset="2"/>
              <a:buChar char="§"/>
            </a:pPr>
            <a:r>
              <a:rPr lang="tr-TR" sz="2400" smtClean="0">
                <a:ea typeface="Verdana" pitchFamily="34" charset="0"/>
                <a:cs typeface="Verdana" pitchFamily="34" charset="0"/>
              </a:rPr>
              <a:t>Elektriksel kaza ihtimalinin çok düşük olduğu yerlerde kullanılmalıdır,</a:t>
            </a:r>
          </a:p>
          <a:p>
            <a:pPr>
              <a:buFont typeface="Wingdings" pitchFamily="2" charset="2"/>
              <a:buChar char="§"/>
            </a:pPr>
            <a:endParaRPr lang="tr-TR" sz="2400" smtClean="0">
              <a:ea typeface="Verdana" pitchFamily="34" charset="0"/>
              <a:cs typeface="Verdana" pitchFamily="34" charset="0"/>
            </a:endParaRPr>
          </a:p>
          <a:p>
            <a:pPr>
              <a:buFont typeface="Wingdings" pitchFamily="2" charset="2"/>
              <a:buChar char="§"/>
            </a:pPr>
            <a:endParaRPr lang="tr-TR" sz="2400" smtClean="0">
              <a:ea typeface="Verdana" pitchFamily="34" charset="0"/>
              <a:cs typeface="Verdana" pitchFamily="34" charset="0"/>
            </a:endParaRPr>
          </a:p>
          <a:p>
            <a:pPr>
              <a:buFont typeface="Wingdings" pitchFamily="2" charset="2"/>
              <a:buChar char="§"/>
            </a:pPr>
            <a:endParaRPr lang="tr-TR" sz="2400" smtClean="0">
              <a:ea typeface="Verdana" pitchFamily="34" charset="0"/>
              <a:cs typeface="Verdana" pitchFamily="34" charset="0"/>
            </a:endParaRPr>
          </a:p>
          <a:p>
            <a:pPr>
              <a:buFont typeface="Wingdings" pitchFamily="2" charset="2"/>
              <a:buChar char="§"/>
            </a:pPr>
            <a:endParaRPr lang="tr-TR" sz="2400" smtClean="0">
              <a:ea typeface="Verdana" pitchFamily="34" charset="0"/>
              <a:cs typeface="Verdana" pitchFamily="34" charset="0"/>
            </a:endParaRPr>
          </a:p>
          <a:p>
            <a:pPr>
              <a:buFont typeface="Wingdings" pitchFamily="2" charset="2"/>
              <a:buChar char="§"/>
            </a:pPr>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506CC498-87A7-497E-ACAD-2D48C0203925}" type="slidenum">
              <a:rPr lang="tr-TR"/>
              <a:pPr>
                <a:defRPr/>
              </a:pPr>
              <a:t>89</a:t>
            </a:fld>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6 Başlık"/>
          <p:cNvSpPr>
            <a:spLocks noGrp="1"/>
          </p:cNvSpPr>
          <p:nvPr>
            <p:ph type="title"/>
          </p:nvPr>
        </p:nvSpPr>
        <p:spPr/>
        <p:txBody>
          <a:bodyPr/>
          <a:lstStyle/>
          <a:p>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10243" name="7 İçerik Yer Tutucusu"/>
          <p:cNvSpPr>
            <a:spLocks noGrp="1"/>
          </p:cNvSpPr>
          <p:nvPr>
            <p:ph idx="1"/>
          </p:nvPr>
        </p:nvSpPr>
        <p:spPr/>
        <p:txBody>
          <a:bodyPr/>
          <a:lstStyle/>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pPr>
              <a:buFont typeface="Arial" charset="0"/>
              <a:buNone/>
            </a:pPr>
            <a:r>
              <a:rPr lang="tr-TR" sz="2400" smtClean="0">
                <a:ea typeface="Verdana" pitchFamily="34" charset="0"/>
                <a:cs typeface="Verdana" pitchFamily="34" charset="0"/>
              </a:rPr>
              <a:t>                Kişisel koruyucu donanımlar</a:t>
            </a: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8D42CC59-FCB6-498B-B80B-03D500DC93BD}" type="slidenum">
              <a:rPr lang="tr-TR"/>
              <a:pPr>
                <a:defRPr/>
              </a:pPr>
              <a:t>9</a:t>
            </a:fld>
            <a:endParaRPr lang="tr-TR" dirty="0"/>
          </a:p>
        </p:txBody>
      </p:sp>
      <p:pic>
        <p:nvPicPr>
          <p:cNvPr id="10246" name="5 Resim" descr="kkd.jpg"/>
          <p:cNvPicPr>
            <a:picLocks noChangeAspect="1"/>
          </p:cNvPicPr>
          <p:nvPr/>
        </p:nvPicPr>
        <p:blipFill>
          <a:blip r:embed="rId3" cstate="print"/>
          <a:srcRect/>
          <a:stretch>
            <a:fillRect/>
          </a:stretch>
        </p:blipFill>
        <p:spPr bwMode="auto">
          <a:xfrm>
            <a:off x="1763713" y="2349500"/>
            <a:ext cx="2019300" cy="2266950"/>
          </a:xfrm>
          <a:prstGeom prst="rect">
            <a:avLst/>
          </a:prstGeom>
          <a:noFill/>
          <a:ln w="9525">
            <a:noFill/>
            <a:miter lim="800000"/>
            <a:headEnd/>
            <a:tailEnd/>
          </a:ln>
        </p:spPr>
      </p:pic>
      <p:pic>
        <p:nvPicPr>
          <p:cNvPr id="10247" name="8 Resim" descr="kkd1.jpg"/>
          <p:cNvPicPr>
            <a:picLocks noChangeAspect="1"/>
          </p:cNvPicPr>
          <p:nvPr/>
        </p:nvPicPr>
        <p:blipFill>
          <a:blip r:embed="rId4" cstate="print"/>
          <a:srcRect/>
          <a:stretch>
            <a:fillRect/>
          </a:stretch>
        </p:blipFill>
        <p:spPr bwMode="auto">
          <a:xfrm>
            <a:off x="3813175" y="2349500"/>
            <a:ext cx="2986088"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3 Başlık"/>
          <p:cNvSpPr>
            <a:spLocks noGrp="1"/>
          </p:cNvSpPr>
          <p:nvPr>
            <p:ph type="title"/>
          </p:nvPr>
        </p:nvSpPr>
        <p:spPr/>
        <p:txBody>
          <a:bodyPr/>
          <a:lstStyle/>
          <a:p>
            <a:r>
              <a:rPr lang="tr-TR" sz="2400" b="1" smtClean="0">
                <a:ea typeface="Verdana" pitchFamily="34" charset="0"/>
                <a:cs typeface="Verdana" pitchFamily="34" charset="0"/>
              </a:rPr>
              <a:t>2-Vücudun Korunması</a:t>
            </a:r>
            <a:endParaRPr lang="tr-TR" sz="2400" smtClean="0"/>
          </a:p>
        </p:txBody>
      </p:sp>
      <p:sp>
        <p:nvSpPr>
          <p:cNvPr id="93187" name="4 İçerik Yer Tutucusu"/>
          <p:cNvSpPr>
            <a:spLocks noGrp="1"/>
          </p:cNvSpPr>
          <p:nvPr>
            <p:ph idx="1"/>
          </p:nvPr>
        </p:nvSpPr>
        <p:spPr/>
        <p:txBody>
          <a:bodyPr/>
          <a:lstStyle/>
          <a:p>
            <a:pPr>
              <a:buFont typeface="Wingdings" pitchFamily="2" charset="2"/>
              <a:buChar char="§"/>
            </a:pPr>
            <a:endParaRPr lang="tr-TR" sz="2400" smtClean="0">
              <a:ea typeface="Verdana" pitchFamily="34" charset="0"/>
              <a:cs typeface="Verdana" pitchFamily="34" charset="0"/>
            </a:endParaRPr>
          </a:p>
          <a:p>
            <a:pPr>
              <a:buFont typeface="Wingdings" pitchFamily="2" charset="2"/>
              <a:buChar char="§"/>
            </a:pPr>
            <a:endParaRPr lang="tr-TR" sz="2400" smtClean="0">
              <a:ea typeface="Verdana" pitchFamily="34" charset="0"/>
              <a:cs typeface="Verdana" pitchFamily="34" charset="0"/>
            </a:endParaRPr>
          </a:p>
          <a:p>
            <a:pPr>
              <a:buFont typeface="Wingdings" pitchFamily="2" charset="2"/>
              <a:buChar char="§"/>
            </a:pPr>
            <a:endParaRPr lang="tr-TR" sz="2400" smtClean="0">
              <a:ea typeface="Verdana" pitchFamily="34" charset="0"/>
              <a:cs typeface="Verdana" pitchFamily="34" charset="0"/>
            </a:endParaRPr>
          </a:p>
          <a:p>
            <a:pPr>
              <a:buFont typeface="Wingdings" pitchFamily="2" charset="2"/>
              <a:buChar char="§"/>
            </a:pPr>
            <a:r>
              <a:rPr lang="tr-TR" sz="2400" smtClean="0">
                <a:ea typeface="Verdana" pitchFamily="34" charset="0"/>
                <a:cs typeface="Verdana" pitchFamily="34" charset="0"/>
              </a:rPr>
              <a:t>Alüminyum yapıldığından sıcak çalışma ortamında kullanılabilir,</a:t>
            </a:r>
          </a:p>
          <a:p>
            <a:pPr>
              <a:buFont typeface="Wingdings" pitchFamily="2" charset="2"/>
              <a:buChar char="§"/>
            </a:pPr>
            <a:r>
              <a:rPr lang="tr-TR" sz="2400" smtClean="0">
                <a:ea typeface="Verdana" pitchFamily="34" charset="0"/>
                <a:cs typeface="Verdana" pitchFamily="34" charset="0"/>
              </a:rPr>
              <a:t>Hafif ve ısıya dayanıklı olması nedeniyle, plastik baretlerin kullanılamayacağı işler için elverişlidir</a:t>
            </a:r>
          </a:p>
          <a:p>
            <a:pPr>
              <a:buFont typeface="Wingdings" pitchFamily="2" charset="2"/>
              <a:buChar char="§"/>
            </a:pPr>
            <a:r>
              <a:rPr lang="tr-TR" sz="2400" smtClean="0">
                <a:ea typeface="Verdana" pitchFamily="34" charset="0"/>
                <a:cs typeface="Verdana" pitchFamily="34" charset="0"/>
              </a:rPr>
              <a:t>Petrol kuyuları, rafineri ve kimyasallarla çalışılan tesislerde kullanılır.</a:t>
            </a:r>
          </a:p>
          <a:p>
            <a:pPr algn="just"/>
            <a:endParaRPr lang="tr-TR" sz="2400" smtClean="0"/>
          </a:p>
        </p:txBody>
      </p:sp>
      <p:sp>
        <p:nvSpPr>
          <p:cNvPr id="6" name="5 Slayt Numarası Yer Tutucusu"/>
          <p:cNvSpPr>
            <a:spLocks noGrp="1"/>
          </p:cNvSpPr>
          <p:nvPr>
            <p:ph type="sldNum" sz="quarter" idx="12"/>
          </p:nvPr>
        </p:nvSpPr>
        <p:spPr/>
        <p:txBody>
          <a:bodyPr/>
          <a:lstStyle/>
          <a:p>
            <a:pPr>
              <a:defRPr/>
            </a:pPr>
            <a:fld id="{EFE62F52-8FF9-4412-A42C-11539E7EFC2B}" type="slidenum">
              <a:rPr lang="tr-TR"/>
              <a:pPr>
                <a:defRPr/>
              </a:pPr>
              <a:t>90</a:t>
            </a:fld>
            <a:endParaRPr lang="tr-TR"/>
          </a:p>
        </p:txBody>
      </p:sp>
      <p:sp>
        <p:nvSpPr>
          <p:cNvPr id="7" name="6 Altbilgi Yer Tutucusu"/>
          <p:cNvSpPr>
            <a:spLocks noGrp="1"/>
          </p:cNvSpPr>
          <p:nvPr>
            <p:ph type="ftr" sz="quarter" idx="11"/>
          </p:nvPr>
        </p:nvSpPr>
        <p:spPr>
          <a:xfrm>
            <a:off x="468313" y="6356350"/>
            <a:ext cx="7920037" cy="365125"/>
          </a:xfrm>
        </p:spPr>
        <p:txBody>
          <a:bodyPr/>
          <a:lstStyle/>
          <a:p>
            <a:pPr>
              <a:defRPr/>
            </a:pPr>
            <a:endParaRPr lang="tr-TR"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6 Başlık"/>
          <p:cNvSpPr>
            <a:spLocks noGrp="1"/>
          </p:cNvSpPr>
          <p:nvPr>
            <p:ph type="title"/>
          </p:nvPr>
        </p:nvSpPr>
        <p:spPr/>
        <p:txBody>
          <a:bodyPr/>
          <a:lstStyle/>
          <a:p>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94211" name="7 İçerik Yer Tutucusu"/>
          <p:cNvSpPr>
            <a:spLocks noGrp="1"/>
          </p:cNvSpPr>
          <p:nvPr>
            <p:ph idx="1"/>
          </p:nvPr>
        </p:nvSpPr>
        <p:spPr/>
        <p:txBody>
          <a:bodyPr/>
          <a:lstStyle/>
          <a:p>
            <a:pPr>
              <a:buFont typeface="Arial" charset="0"/>
              <a:buNone/>
            </a:pPr>
            <a:r>
              <a:rPr lang="tr-TR" sz="2400" smtClean="0">
                <a:ea typeface="Verdana" pitchFamily="34" charset="0"/>
                <a:cs typeface="Verdana" pitchFamily="34" charset="0"/>
              </a:rPr>
              <a:t>	Baretlerin yapımında ve kullanımındaki önemli hususlar şunlardır:</a:t>
            </a:r>
          </a:p>
          <a:p>
            <a:pPr>
              <a:buFont typeface="Wingdings" pitchFamily="2" charset="2"/>
              <a:buChar char="ü"/>
            </a:pPr>
            <a:r>
              <a:rPr lang="tr-TR" sz="2400" smtClean="0">
                <a:ea typeface="Verdana" pitchFamily="34" charset="0"/>
                <a:cs typeface="Verdana" pitchFamily="34" charset="0"/>
              </a:rPr>
              <a:t>Baretin dış gövdesi, tek parça halinde dikişsiz olmalıdır. Alın bandı ve baş kolonları, birbirine uygun bir şekilde bağlanarak, başın içine oturduğu bir ağ torba şeklinde olmalı ve baret dış gövdesini kafadan belirli uzaklıkta tutarak darbenin etkisini önlemelidir.</a:t>
            </a:r>
          </a:p>
          <a:p>
            <a:pPr>
              <a:buFont typeface="Wingdings" pitchFamily="2" charset="2"/>
              <a:buChar char="ü"/>
            </a:pPr>
            <a:r>
              <a:rPr lang="tr-TR" sz="2400" smtClean="0">
                <a:ea typeface="Verdana" pitchFamily="34" charset="0"/>
                <a:cs typeface="Verdana" pitchFamily="34" charset="0"/>
              </a:rPr>
              <a:t>Baş kolonları (koruyucu yastık); kauçuk, plastik vb. esnek bir malzemeden yapılmalıdır. </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08677631-2223-4D28-AA83-0CB18BA0028B}" type="slidenum">
              <a:rPr lang="tr-TR"/>
              <a:pPr>
                <a:defRPr/>
              </a:pPr>
              <a:t>91</a:t>
            </a:fld>
            <a:endParaRPr lang="tr-TR"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6 Başlık"/>
          <p:cNvSpPr>
            <a:spLocks noGrp="1"/>
          </p:cNvSpPr>
          <p:nvPr>
            <p:ph type="title"/>
          </p:nvPr>
        </p:nvSpPr>
        <p:spPr/>
        <p:txBody>
          <a:bodyPr/>
          <a:lstStyle/>
          <a:p>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95235" name="7 İçerik Yer Tutucusu"/>
          <p:cNvSpPr>
            <a:spLocks noGrp="1"/>
          </p:cNvSpPr>
          <p:nvPr>
            <p:ph idx="1"/>
          </p:nvPr>
        </p:nvSpPr>
        <p:spPr/>
        <p:txBody>
          <a:bodyPr/>
          <a:lstStyle/>
          <a:p>
            <a:pPr>
              <a:buFont typeface="Wingdings" pitchFamily="2" charset="2"/>
              <a:buChar char="ü"/>
            </a:pPr>
            <a:endParaRPr lang="tr-TR" sz="2400" smtClean="0">
              <a:ea typeface="Verdana" pitchFamily="34" charset="0"/>
              <a:cs typeface="Verdana" pitchFamily="34" charset="0"/>
            </a:endParaRPr>
          </a:p>
          <a:p>
            <a:pPr>
              <a:buFont typeface="Wingdings" pitchFamily="2" charset="2"/>
              <a:buChar char="ü"/>
            </a:pPr>
            <a:endParaRPr lang="tr-TR" sz="2400" smtClean="0">
              <a:ea typeface="Verdana" pitchFamily="34" charset="0"/>
              <a:cs typeface="Verdana" pitchFamily="34" charset="0"/>
            </a:endParaRPr>
          </a:p>
          <a:p>
            <a:pPr>
              <a:buFont typeface="Wingdings" pitchFamily="2" charset="2"/>
              <a:buChar char="ü"/>
            </a:pPr>
            <a:endParaRPr lang="tr-TR" sz="2400" smtClean="0">
              <a:ea typeface="Verdana" pitchFamily="34" charset="0"/>
              <a:cs typeface="Verdana" pitchFamily="34" charset="0"/>
            </a:endParaRPr>
          </a:p>
          <a:p>
            <a:pPr>
              <a:buFont typeface="Wingdings" pitchFamily="2" charset="2"/>
              <a:buChar char="ü"/>
            </a:pPr>
            <a:r>
              <a:rPr lang="tr-TR" sz="2400" smtClean="0">
                <a:ea typeface="Verdana" pitchFamily="34" charset="0"/>
                <a:cs typeface="Verdana" pitchFamily="34" charset="0"/>
              </a:rPr>
              <a:t>Alın bandı ise; Yumuşak, dayanıklı; plastik, deri veya benzer uygun bir malzemeden yapılmalıdır.</a:t>
            </a:r>
          </a:p>
          <a:p>
            <a:pPr>
              <a:buFont typeface="Wingdings" pitchFamily="2" charset="2"/>
              <a:buChar char="ü"/>
            </a:pPr>
            <a:r>
              <a:rPr lang="tr-TR" sz="2400" smtClean="0">
                <a:ea typeface="Verdana" pitchFamily="34" charset="0"/>
                <a:cs typeface="Verdana" pitchFamily="34" charset="0"/>
              </a:rPr>
              <a:t>Baretler, kolon ve bantları çıkarılarak kullanılmamalıdır.</a:t>
            </a:r>
          </a:p>
          <a:p>
            <a:pPr>
              <a:buFont typeface="Wingdings" pitchFamily="2" charset="2"/>
              <a:buChar char="ü"/>
            </a:pPr>
            <a:endParaRPr lang="tr-TR" sz="2400" smtClean="0">
              <a:ea typeface="Verdana" pitchFamily="34" charset="0"/>
              <a:cs typeface="Verdana" pitchFamily="34" charset="0"/>
            </a:endParaRPr>
          </a:p>
          <a:p>
            <a:pPr>
              <a:buFont typeface="Wingdings" pitchFamily="2" charset="2"/>
              <a:buChar char="ü"/>
            </a:pPr>
            <a:endParaRPr lang="tr-TR" sz="2400" smtClean="0">
              <a:ea typeface="Verdana" pitchFamily="34" charset="0"/>
              <a:cs typeface="Verdana" pitchFamily="34" charset="0"/>
            </a:endParaRPr>
          </a:p>
          <a:p>
            <a:pPr>
              <a:buFont typeface="Wingdings" pitchFamily="2" charset="2"/>
              <a:buChar char="ü"/>
            </a:pPr>
            <a:endParaRPr lang="tr-TR" sz="2400" smtClean="0">
              <a:ea typeface="Verdana" pitchFamily="34" charset="0"/>
              <a:cs typeface="Verdana" pitchFamily="34" charset="0"/>
            </a:endParaRPr>
          </a:p>
          <a:p>
            <a:pPr>
              <a:buFont typeface="Wingdings" pitchFamily="2" charset="2"/>
              <a:buChar char="ü"/>
            </a:pPr>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4C4763B3-D170-4732-884A-E8C61210F9C9}" type="slidenum">
              <a:rPr lang="tr-TR"/>
              <a:pPr>
                <a:defRPr/>
              </a:pPr>
              <a:t>92</a:t>
            </a:fld>
            <a:endParaRPr lang="tr-TR"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3 Başlık"/>
          <p:cNvSpPr>
            <a:spLocks noGrp="1"/>
          </p:cNvSpPr>
          <p:nvPr>
            <p:ph type="title"/>
          </p:nvPr>
        </p:nvSpPr>
        <p:spPr/>
        <p:txBody>
          <a:bodyPr/>
          <a:lstStyle/>
          <a:p>
            <a:r>
              <a:rPr lang="tr-TR" sz="2400" b="1" smtClean="0">
                <a:ea typeface="Verdana" pitchFamily="34" charset="0"/>
                <a:cs typeface="Verdana" pitchFamily="34" charset="0"/>
              </a:rPr>
              <a:t>2-Vücudun Korunması</a:t>
            </a:r>
            <a:endParaRPr lang="tr-TR" sz="2400" smtClean="0"/>
          </a:p>
        </p:txBody>
      </p:sp>
      <p:sp>
        <p:nvSpPr>
          <p:cNvPr id="96259" name="4 İçerik Yer Tutucusu"/>
          <p:cNvSpPr>
            <a:spLocks noGrp="1"/>
          </p:cNvSpPr>
          <p:nvPr>
            <p:ph idx="1"/>
          </p:nvPr>
        </p:nvSpPr>
        <p:spPr/>
        <p:txBody>
          <a:bodyPr/>
          <a:lstStyle/>
          <a:p>
            <a:pPr algn="just"/>
            <a:endParaRPr lang="tr-TR" sz="2400" smtClean="0"/>
          </a:p>
          <a:p>
            <a:pPr algn="just"/>
            <a:endParaRPr lang="tr-TR" sz="2400" smtClean="0"/>
          </a:p>
          <a:p>
            <a:pPr algn="just"/>
            <a:endParaRPr lang="tr-TR" sz="2400" smtClean="0"/>
          </a:p>
          <a:p>
            <a:pPr>
              <a:buFont typeface="Wingdings" pitchFamily="2" charset="2"/>
              <a:buChar char="ü"/>
            </a:pPr>
            <a:r>
              <a:rPr lang="tr-TR" sz="2400" smtClean="0">
                <a:ea typeface="Verdana" pitchFamily="34" charset="0"/>
                <a:cs typeface="Verdana" pitchFamily="34" charset="0"/>
              </a:rPr>
              <a:t>Baretler, </a:t>
            </a:r>
            <a:r>
              <a:rPr lang="tr-TR" sz="2400" b="1" smtClean="0">
                <a:ea typeface="Verdana" pitchFamily="34" charset="0"/>
                <a:cs typeface="Verdana" pitchFamily="34" charset="0"/>
              </a:rPr>
              <a:t>4 Kg.lık çelik bilyenin 1,5 metreden üzerine düşmesine dayanıklı</a:t>
            </a:r>
            <a:r>
              <a:rPr lang="tr-TR" sz="2400" smtClean="0">
                <a:ea typeface="Verdana" pitchFamily="34" charset="0"/>
                <a:cs typeface="Verdana" pitchFamily="34" charset="0"/>
              </a:rPr>
              <a:t> olmalıdır.</a:t>
            </a:r>
          </a:p>
          <a:p>
            <a:pPr>
              <a:buFont typeface="Wingdings" pitchFamily="2" charset="2"/>
              <a:buChar char="ü"/>
            </a:pPr>
            <a:r>
              <a:rPr lang="tr-TR" sz="2400" smtClean="0">
                <a:ea typeface="Verdana" pitchFamily="34" charset="0"/>
                <a:cs typeface="Verdana" pitchFamily="34" charset="0"/>
              </a:rPr>
              <a:t>Plastik baretler, </a:t>
            </a:r>
            <a:r>
              <a:rPr lang="tr-TR" sz="2400" b="1" smtClean="0">
                <a:ea typeface="Verdana" pitchFamily="34" charset="0"/>
                <a:cs typeface="Verdana" pitchFamily="34" charset="0"/>
              </a:rPr>
              <a:t>600 Volt; elektrik işlerinde kullanılan, yüksek düzeyde yalıtkan plastik baretler, 30.000 Volt’a kadar bozulmadan koruyucu</a:t>
            </a:r>
            <a:r>
              <a:rPr lang="tr-TR" sz="2400" smtClean="0">
                <a:ea typeface="Verdana" pitchFamily="34" charset="0"/>
                <a:cs typeface="Verdana" pitchFamily="34" charset="0"/>
              </a:rPr>
              <a:t> özelliğini göstermelidir.</a:t>
            </a:r>
          </a:p>
          <a:p>
            <a:pPr algn="just"/>
            <a:endParaRPr lang="tr-TR" sz="2400" smtClean="0"/>
          </a:p>
        </p:txBody>
      </p:sp>
      <p:sp>
        <p:nvSpPr>
          <p:cNvPr id="6" name="5 Slayt Numarası Yer Tutucusu"/>
          <p:cNvSpPr>
            <a:spLocks noGrp="1"/>
          </p:cNvSpPr>
          <p:nvPr>
            <p:ph type="sldNum" sz="quarter" idx="12"/>
          </p:nvPr>
        </p:nvSpPr>
        <p:spPr/>
        <p:txBody>
          <a:bodyPr/>
          <a:lstStyle/>
          <a:p>
            <a:pPr>
              <a:defRPr/>
            </a:pPr>
            <a:fld id="{9426865E-BDF0-4252-8E49-F128B16B1F43}" type="slidenum">
              <a:rPr lang="tr-TR"/>
              <a:pPr>
                <a:defRPr/>
              </a:pPr>
              <a:t>93</a:t>
            </a:fld>
            <a:endParaRPr lang="tr-TR"/>
          </a:p>
        </p:txBody>
      </p:sp>
      <p:sp>
        <p:nvSpPr>
          <p:cNvPr id="7" name="6 Altbilgi Yer Tutucusu"/>
          <p:cNvSpPr>
            <a:spLocks noGrp="1"/>
          </p:cNvSpPr>
          <p:nvPr>
            <p:ph type="ftr" sz="quarter" idx="11"/>
          </p:nvPr>
        </p:nvSpPr>
        <p:spPr>
          <a:xfrm>
            <a:off x="468313" y="6356350"/>
            <a:ext cx="7920037" cy="365125"/>
          </a:xfrm>
        </p:spPr>
        <p:txBody>
          <a:bodyPr/>
          <a:lstStyle/>
          <a:p>
            <a:pPr>
              <a:defRPr/>
            </a:pPr>
            <a:endParaRPr lang="tr-TR"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6 Başlık"/>
          <p:cNvSpPr>
            <a:spLocks noGrp="1"/>
          </p:cNvSpPr>
          <p:nvPr>
            <p:ph type="title"/>
          </p:nvPr>
        </p:nvSpPr>
        <p:spPr/>
        <p:txBody>
          <a:bodyPr/>
          <a:lstStyle/>
          <a:p>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97283" name="7 İçerik Yer Tutucusu"/>
          <p:cNvSpPr>
            <a:spLocks noGrp="1"/>
          </p:cNvSpPr>
          <p:nvPr>
            <p:ph idx="1"/>
          </p:nvPr>
        </p:nvSpPr>
        <p:spPr/>
        <p:txBody>
          <a:bodyPr/>
          <a:lstStyle/>
          <a:p>
            <a:pPr>
              <a:buFont typeface="Wingdings" pitchFamily="2" charset="2"/>
              <a:buChar char="ü"/>
            </a:pPr>
            <a:r>
              <a:rPr lang="tr-TR" sz="2400" smtClean="0">
                <a:ea typeface="Verdana" pitchFamily="34" charset="0"/>
                <a:cs typeface="Verdana" pitchFamily="34" charset="0"/>
              </a:rPr>
              <a:t>Baretler sık sık kontrol ve testten geçirilerek, kullanma ve eskime sonucunda, koruyucu özelliklerini yitirip yitirmedikleri belirlenmelidir.</a:t>
            </a:r>
          </a:p>
          <a:p>
            <a:pPr>
              <a:buFont typeface="Wingdings" pitchFamily="2" charset="2"/>
              <a:buChar char="ü"/>
            </a:pPr>
            <a:endParaRPr lang="tr-TR" sz="2400" smtClean="0">
              <a:ea typeface="Verdana" pitchFamily="34" charset="0"/>
              <a:cs typeface="Verdana" pitchFamily="34" charset="0"/>
            </a:endParaRPr>
          </a:p>
          <a:p>
            <a:pPr>
              <a:buFont typeface="Wingdings" pitchFamily="2" charset="2"/>
              <a:buChar char="ü"/>
            </a:pPr>
            <a:r>
              <a:rPr lang="tr-TR" sz="2400" smtClean="0">
                <a:ea typeface="Verdana" pitchFamily="34" charset="0"/>
                <a:cs typeface="Verdana" pitchFamily="34" charset="0"/>
              </a:rPr>
              <a:t>Baretler, sık sık temizlenmeli ve dezenfekte edilmeli, kullanılmadığı zamanlarda havadar bir yerde ambalajı içinde saklanmalıdır.</a:t>
            </a:r>
          </a:p>
          <a:p>
            <a:pPr>
              <a:buFont typeface="Wingdings" pitchFamily="2" charset="2"/>
              <a:buChar char="ü"/>
            </a:pPr>
            <a:endParaRPr lang="tr-TR" sz="2400" smtClean="0">
              <a:ea typeface="Verdana" pitchFamily="34" charset="0"/>
              <a:cs typeface="Verdana" pitchFamily="34" charset="0"/>
            </a:endParaRPr>
          </a:p>
          <a:p>
            <a:pPr>
              <a:buFont typeface="Wingdings" pitchFamily="2" charset="2"/>
              <a:buChar char="ü"/>
            </a:pPr>
            <a:endParaRPr lang="tr-TR" sz="2400" smtClean="0">
              <a:ea typeface="Verdana" pitchFamily="34" charset="0"/>
              <a:cs typeface="Verdana" pitchFamily="34" charset="0"/>
            </a:endParaRPr>
          </a:p>
          <a:p>
            <a:pPr>
              <a:buFont typeface="Arial" charset="0"/>
              <a:buNone/>
            </a:pPr>
            <a:r>
              <a:rPr lang="tr-TR" sz="2400" smtClean="0">
                <a:ea typeface="Verdana" pitchFamily="34" charset="0"/>
                <a:cs typeface="Verdana" pitchFamily="34" charset="0"/>
              </a:rPr>
              <a:t>                            Alimünyum baret</a:t>
            </a:r>
          </a:p>
          <a:p>
            <a:pPr>
              <a:buFont typeface="Wingdings" pitchFamily="2" charset="2"/>
              <a:buChar char="ü"/>
            </a:pPr>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2CEFB8CC-DF60-4CF6-A55E-8BBFA0E7EC46}" type="slidenum">
              <a:rPr lang="tr-TR"/>
              <a:pPr>
                <a:defRPr/>
              </a:pPr>
              <a:t>94</a:t>
            </a:fld>
            <a:endParaRPr lang="tr-TR" dirty="0"/>
          </a:p>
        </p:txBody>
      </p:sp>
      <p:pic>
        <p:nvPicPr>
          <p:cNvPr id="97286" name="5 Resim" descr="alimünyum baret.jpg"/>
          <p:cNvPicPr>
            <a:picLocks noChangeAspect="1"/>
          </p:cNvPicPr>
          <p:nvPr/>
        </p:nvPicPr>
        <p:blipFill>
          <a:blip r:embed="rId3" cstate="print"/>
          <a:srcRect/>
          <a:stretch>
            <a:fillRect/>
          </a:stretch>
        </p:blipFill>
        <p:spPr bwMode="auto">
          <a:xfrm>
            <a:off x="1116013" y="4365625"/>
            <a:ext cx="239077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6 Başlık"/>
          <p:cNvSpPr>
            <a:spLocks noGrp="1"/>
          </p:cNvSpPr>
          <p:nvPr>
            <p:ph type="title"/>
          </p:nvPr>
        </p:nvSpPr>
        <p:spPr/>
        <p:txBody>
          <a:bodyPr/>
          <a:lstStyle/>
          <a:p>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98307" name="7 İçerik Yer Tutucusu"/>
          <p:cNvSpPr>
            <a:spLocks noGrp="1"/>
          </p:cNvSpPr>
          <p:nvPr>
            <p:ph idx="1"/>
          </p:nvPr>
        </p:nvSpPr>
        <p:spPr/>
        <p:txBody>
          <a:bodyPr/>
          <a:lstStyle/>
          <a:p>
            <a:endParaRPr lang="tr-TR" sz="2400" smtClean="0">
              <a:ea typeface="Verdana" pitchFamily="34" charset="0"/>
              <a:cs typeface="Verdana" pitchFamily="34" charset="0"/>
            </a:endParaRPr>
          </a:p>
          <a:p>
            <a:pPr>
              <a:buFont typeface="Arial" charset="0"/>
              <a:buNone/>
            </a:pPr>
            <a:r>
              <a:rPr lang="tr-TR" sz="2400" smtClean="0">
                <a:ea typeface="Verdana" pitchFamily="34" charset="0"/>
                <a:cs typeface="Verdana" pitchFamily="34" charset="0"/>
              </a:rPr>
              <a:t>		Uzun saçlı çalışanlar, hareketli kayış, volan, zincir, matkap, dişli v.b. işlerde çalışmaları durumunda (</a:t>
            </a:r>
            <a:r>
              <a:rPr lang="tr-TR" sz="2400" b="1" smtClean="0">
                <a:ea typeface="Verdana" pitchFamily="34" charset="0"/>
                <a:cs typeface="Verdana" pitchFamily="34" charset="0"/>
              </a:rPr>
              <a:t>dönen makine aksamından korunmak için</a:t>
            </a:r>
            <a:r>
              <a:rPr lang="tr-TR" sz="2400" smtClean="0">
                <a:ea typeface="Verdana" pitchFamily="34" charset="0"/>
                <a:cs typeface="Verdana" pitchFamily="34" charset="0"/>
              </a:rPr>
              <a:t>) başlıklar, kepler, boneler, lifler, saç fileleri - siperlikli veya siperliksiz- kullanılır. </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2C88D530-9C4C-41C7-8440-9D82D23BBF66}" type="slidenum">
              <a:rPr lang="tr-TR"/>
              <a:pPr>
                <a:defRPr/>
              </a:pPr>
              <a:t>95</a:t>
            </a:fld>
            <a:endParaRPr lang="tr-TR"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6 Başlık"/>
          <p:cNvSpPr>
            <a:spLocks noGrp="1"/>
          </p:cNvSpPr>
          <p:nvPr>
            <p:ph type="title"/>
          </p:nvPr>
        </p:nvSpPr>
        <p:spPr/>
        <p:txBody>
          <a:bodyPr/>
          <a:lstStyle/>
          <a:p>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99331" name="7 İçerik Yer Tutucusu"/>
          <p:cNvSpPr>
            <a:spLocks noGrp="1"/>
          </p:cNvSpPr>
          <p:nvPr>
            <p:ph idx="1"/>
          </p:nvPr>
        </p:nvSpPr>
        <p:spPr/>
        <p:txBody>
          <a:bodyPr/>
          <a:lstStyle/>
          <a:p>
            <a:pPr>
              <a:buFont typeface="Arial" charset="0"/>
              <a:buNone/>
            </a:pPr>
            <a:r>
              <a:rPr lang="tr-TR" sz="2400" smtClean="0">
                <a:ea typeface="Verdana" pitchFamily="34" charset="0"/>
                <a:cs typeface="Verdana" pitchFamily="34" charset="0"/>
              </a:rPr>
              <a:t>		Ayrıca </a:t>
            </a:r>
            <a:r>
              <a:rPr lang="tr-TR" sz="2400" b="1" smtClean="0">
                <a:ea typeface="Verdana" pitchFamily="34" charset="0"/>
                <a:cs typeface="Verdana" pitchFamily="34" charset="0"/>
              </a:rPr>
              <a:t>gözlerin</a:t>
            </a:r>
            <a:r>
              <a:rPr lang="tr-TR" sz="2400" smtClean="0">
                <a:ea typeface="Verdana" pitchFamily="34" charset="0"/>
                <a:cs typeface="Verdana" pitchFamily="34" charset="0"/>
              </a:rPr>
              <a:t> ve aynı zamanda </a:t>
            </a:r>
            <a:r>
              <a:rPr lang="tr-TR" sz="2400" b="1" smtClean="0">
                <a:ea typeface="Verdana" pitchFamily="34" charset="0"/>
                <a:cs typeface="Verdana" pitchFamily="34" charset="0"/>
              </a:rPr>
              <a:t>yüzün korunabilmesi</a:t>
            </a:r>
            <a:r>
              <a:rPr lang="tr-TR" sz="2400" smtClean="0">
                <a:ea typeface="Verdana" pitchFamily="34" charset="0"/>
                <a:cs typeface="Verdana" pitchFamily="34" charset="0"/>
              </a:rPr>
              <a:t> için </a:t>
            </a:r>
            <a:r>
              <a:rPr lang="tr-TR" sz="2400" b="1" smtClean="0">
                <a:ea typeface="Verdana" pitchFamily="34" charset="0"/>
                <a:cs typeface="Verdana" pitchFamily="34" charset="0"/>
              </a:rPr>
              <a:t>yüz siperlikleri</a:t>
            </a:r>
            <a:r>
              <a:rPr lang="tr-TR" sz="2400" smtClean="0">
                <a:ea typeface="Verdana" pitchFamily="34" charset="0"/>
                <a:cs typeface="Verdana" pitchFamily="34" charset="0"/>
              </a:rPr>
              <a:t> kullanılmaktadır. Bunların </a:t>
            </a:r>
            <a:r>
              <a:rPr lang="tr-TR" sz="2400" b="1" smtClean="0">
                <a:ea typeface="Verdana" pitchFamily="34" charset="0"/>
                <a:cs typeface="Verdana" pitchFamily="34" charset="0"/>
              </a:rPr>
              <a:t>kimyasallar</a:t>
            </a:r>
            <a:r>
              <a:rPr lang="tr-TR" sz="2400" smtClean="0">
                <a:ea typeface="Verdana" pitchFamily="34" charset="0"/>
                <a:cs typeface="Verdana" pitchFamily="34" charset="0"/>
              </a:rPr>
              <a:t>, </a:t>
            </a:r>
            <a:r>
              <a:rPr lang="tr-TR" sz="2400" b="1" smtClean="0">
                <a:ea typeface="Verdana" pitchFamily="34" charset="0"/>
                <a:cs typeface="Verdana" pitchFamily="34" charset="0"/>
              </a:rPr>
              <a:t>kıvılcımlar</a:t>
            </a:r>
            <a:r>
              <a:rPr lang="tr-TR" sz="2400" smtClean="0">
                <a:ea typeface="Verdana" pitchFamily="34" charset="0"/>
                <a:cs typeface="Verdana" pitchFamily="34" charset="0"/>
              </a:rPr>
              <a:t>, </a:t>
            </a:r>
            <a:r>
              <a:rPr lang="tr-TR" sz="2400" b="1" smtClean="0">
                <a:ea typeface="Verdana" pitchFamily="34" charset="0"/>
                <a:cs typeface="Verdana" pitchFamily="34" charset="0"/>
              </a:rPr>
              <a:t>toz</a:t>
            </a:r>
            <a:r>
              <a:rPr lang="tr-TR" sz="2400" smtClean="0">
                <a:ea typeface="Verdana" pitchFamily="34" charset="0"/>
                <a:cs typeface="Verdana" pitchFamily="34" charset="0"/>
              </a:rPr>
              <a:t>, </a:t>
            </a:r>
            <a:r>
              <a:rPr lang="tr-TR" sz="2400" b="1" smtClean="0">
                <a:ea typeface="Verdana" pitchFamily="34" charset="0"/>
                <a:cs typeface="Verdana" pitchFamily="34" charset="0"/>
              </a:rPr>
              <a:t>duman</a:t>
            </a:r>
            <a:r>
              <a:rPr lang="tr-TR" sz="2400" smtClean="0">
                <a:ea typeface="Verdana" pitchFamily="34" charset="0"/>
                <a:cs typeface="Verdana" pitchFamily="34" charset="0"/>
              </a:rPr>
              <a:t>, </a:t>
            </a:r>
            <a:r>
              <a:rPr lang="tr-TR" sz="2400" b="1" smtClean="0">
                <a:ea typeface="Verdana" pitchFamily="34" charset="0"/>
                <a:cs typeface="Verdana" pitchFamily="34" charset="0"/>
              </a:rPr>
              <a:t>buhar</a:t>
            </a:r>
            <a:r>
              <a:rPr lang="tr-TR" sz="2400" smtClean="0">
                <a:ea typeface="Verdana" pitchFamily="34" charset="0"/>
                <a:cs typeface="Verdana" pitchFamily="34" charset="0"/>
              </a:rPr>
              <a:t> ve </a:t>
            </a:r>
            <a:r>
              <a:rPr lang="tr-TR" sz="2400" b="1" smtClean="0">
                <a:ea typeface="Verdana" pitchFamily="34" charset="0"/>
                <a:cs typeface="Verdana" pitchFamily="34" charset="0"/>
              </a:rPr>
              <a:t>yangınlara</a:t>
            </a:r>
            <a:r>
              <a:rPr lang="tr-TR" sz="2400" smtClean="0">
                <a:ea typeface="Verdana" pitchFamily="34" charset="0"/>
                <a:cs typeface="Verdana" pitchFamily="34" charset="0"/>
              </a:rPr>
              <a:t> karşı kullanılanlar gibi yapılan işe göre tipleri bulunur. </a:t>
            </a:r>
            <a:r>
              <a:rPr lang="tr-TR" sz="2400" b="1" smtClean="0">
                <a:ea typeface="Verdana" pitchFamily="34" charset="0"/>
                <a:cs typeface="Verdana" pitchFamily="34" charset="0"/>
              </a:rPr>
              <a:t>Kaynak yapımı</a:t>
            </a:r>
            <a:r>
              <a:rPr lang="tr-TR" sz="2400" smtClean="0">
                <a:ea typeface="Verdana" pitchFamily="34" charset="0"/>
                <a:cs typeface="Verdana" pitchFamily="34" charset="0"/>
              </a:rPr>
              <a:t>, </a:t>
            </a:r>
            <a:r>
              <a:rPr lang="tr-TR" sz="2400" b="1" smtClean="0">
                <a:ea typeface="Verdana" pitchFamily="34" charset="0"/>
                <a:cs typeface="Verdana" pitchFamily="34" charset="0"/>
              </a:rPr>
              <a:t>döküm</a:t>
            </a:r>
            <a:r>
              <a:rPr lang="tr-TR" sz="2400" smtClean="0">
                <a:ea typeface="Verdana" pitchFamily="34" charset="0"/>
                <a:cs typeface="Verdana" pitchFamily="34" charset="0"/>
              </a:rPr>
              <a:t> ve benzeri işlerde etrafa sıçrayan </a:t>
            </a:r>
            <a:r>
              <a:rPr lang="tr-TR" sz="2400" b="1" smtClean="0">
                <a:ea typeface="Verdana" pitchFamily="34" charset="0"/>
                <a:cs typeface="Verdana" pitchFamily="34" charset="0"/>
              </a:rPr>
              <a:t>çapaklardan</a:t>
            </a:r>
            <a:r>
              <a:rPr lang="tr-TR" sz="2400" smtClean="0">
                <a:ea typeface="Verdana" pitchFamily="34" charset="0"/>
                <a:cs typeface="Verdana" pitchFamily="34" charset="0"/>
              </a:rPr>
              <a:t> (parçalardan) yüzü korumak için </a:t>
            </a:r>
            <a:r>
              <a:rPr lang="tr-TR" sz="2400" b="1" smtClean="0">
                <a:ea typeface="Verdana" pitchFamily="34" charset="0"/>
                <a:cs typeface="Verdana" pitchFamily="34" charset="0"/>
              </a:rPr>
              <a:t>özel yüz maskeleri</a:t>
            </a:r>
            <a:r>
              <a:rPr lang="tr-TR" sz="2400" smtClean="0">
                <a:ea typeface="Verdana" pitchFamily="34" charset="0"/>
                <a:cs typeface="Verdana" pitchFamily="34" charset="0"/>
              </a:rPr>
              <a:t> kullanılır.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6094C1DD-B49E-4A15-B726-26436C10607B}" type="slidenum">
              <a:rPr lang="tr-TR"/>
              <a:pPr>
                <a:defRPr/>
              </a:pPr>
              <a:t>96</a:t>
            </a:fld>
            <a:endParaRPr lang="tr-TR" dirty="0"/>
          </a:p>
        </p:txBody>
      </p:sp>
      <p:pic>
        <p:nvPicPr>
          <p:cNvPr id="99334" name="5 Resim" descr="yüz siperliği.jpg"/>
          <p:cNvPicPr>
            <a:picLocks noChangeAspect="1"/>
          </p:cNvPicPr>
          <p:nvPr/>
        </p:nvPicPr>
        <p:blipFill>
          <a:blip r:embed="rId3" cstate="print"/>
          <a:srcRect/>
          <a:stretch>
            <a:fillRect/>
          </a:stretch>
        </p:blipFill>
        <p:spPr bwMode="auto">
          <a:xfrm>
            <a:off x="4572000" y="4652963"/>
            <a:ext cx="1871663"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6 Başlık"/>
          <p:cNvSpPr>
            <a:spLocks noGrp="1"/>
          </p:cNvSpPr>
          <p:nvPr>
            <p:ph type="title"/>
          </p:nvPr>
        </p:nvSpPr>
        <p:spPr/>
        <p:txBody>
          <a:bodyPr/>
          <a:lstStyle/>
          <a:p>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2-Vücudun Korunması </a:t>
            </a:r>
            <a:r>
              <a:rPr lang="tr-TR" sz="2400" smtClean="0">
                <a:ea typeface="Verdana" pitchFamily="34" charset="0"/>
                <a:cs typeface="Verdana" pitchFamily="34" charset="0"/>
              </a:rPr>
              <a:t/>
            </a:r>
            <a:br>
              <a:rPr lang="tr-TR" sz="2400" smtClean="0">
                <a:ea typeface="Verdana" pitchFamily="34" charset="0"/>
                <a:cs typeface="Verdana" pitchFamily="34" charset="0"/>
              </a:rPr>
            </a:br>
            <a:endParaRPr lang="tr-TR" sz="2400" smtClean="0">
              <a:ea typeface="Verdana" pitchFamily="34" charset="0"/>
              <a:cs typeface="Verdana" pitchFamily="34" charset="0"/>
            </a:endParaRPr>
          </a:p>
        </p:txBody>
      </p:sp>
      <p:sp>
        <p:nvSpPr>
          <p:cNvPr id="100355" name="7 İçerik Yer Tutucusu"/>
          <p:cNvSpPr>
            <a:spLocks noGrp="1"/>
          </p:cNvSpPr>
          <p:nvPr>
            <p:ph idx="1"/>
          </p:nvPr>
        </p:nvSpPr>
        <p:spPr/>
        <p:txBody>
          <a:bodyPr/>
          <a:lstStyle/>
          <a:p>
            <a:endParaRPr lang="tr-TR" sz="2400" smtClean="0">
              <a:ea typeface="Verdana" pitchFamily="34" charset="0"/>
              <a:cs typeface="Verdana" pitchFamily="34" charset="0"/>
            </a:endParaRPr>
          </a:p>
          <a:p>
            <a:r>
              <a:rPr lang="tr-TR" sz="2400" smtClean="0">
                <a:ea typeface="Verdana" pitchFamily="34" charset="0"/>
                <a:cs typeface="Verdana" pitchFamily="34" charset="0"/>
              </a:rPr>
              <a:t>Kulaklar için, kulak sağlığını sağlamak üzere çeşitli türlerde kulak koruyucuları kullanılmaktadır (bk. Fizyolojik Çalışma Yeri Düzenleme: Gürültü). </a:t>
            </a:r>
            <a:r>
              <a:rPr lang="tr-TR" sz="2400" b="1" smtClean="0">
                <a:ea typeface="Verdana" pitchFamily="34" charset="0"/>
                <a:cs typeface="Verdana" pitchFamily="34" charset="0"/>
              </a:rPr>
              <a:t>Kulak koruyucularından özellikle kulak tıkaçlarında diğer kişisel koruyucularda olduğu gibi kullanma problemleri ortaya çıkmakta, işçiler ağrı, uğultu, baş dönmesi gibi şikâyetlerle tıkaçları takmak istememektedir.</a:t>
            </a:r>
            <a:r>
              <a:rPr lang="tr-TR" sz="2400" smtClean="0">
                <a:ea typeface="Verdana" pitchFamily="34" charset="0"/>
                <a:cs typeface="Verdana" pitchFamily="34" charset="0"/>
              </a:rPr>
              <a:t> </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F48BBFFE-9654-4813-B4DB-5A1632A7E797}" type="slidenum">
              <a:rPr lang="tr-TR"/>
              <a:pPr>
                <a:defRPr/>
              </a:pPr>
              <a:t>97</a:t>
            </a:fld>
            <a:endParaRPr lang="tr-TR"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normAutofit/>
          </a:bodyPr>
          <a:lstStyle/>
          <a:p>
            <a:r>
              <a:rPr lang="tr-TR" sz="2200" b="1" smtClean="0">
                <a:ea typeface="Verdana" pitchFamily="34" charset="0"/>
                <a:cs typeface="Verdana" pitchFamily="34" charset="0"/>
              </a:rPr>
              <a:t/>
            </a:r>
            <a:br>
              <a:rPr lang="tr-TR" sz="2200" b="1" smtClean="0">
                <a:ea typeface="Verdana" pitchFamily="34" charset="0"/>
                <a:cs typeface="Verdana" pitchFamily="34" charset="0"/>
              </a:rPr>
            </a:br>
            <a:r>
              <a:rPr lang="tr-TR" sz="2200" b="1" smtClean="0">
                <a:ea typeface="Verdana" pitchFamily="34" charset="0"/>
                <a:cs typeface="Verdana" pitchFamily="34" charset="0"/>
              </a:rPr>
              <a:t>2-Vücudun Korunması </a:t>
            </a:r>
            <a:r>
              <a:rPr lang="tr-TR" sz="2200" smtClean="0">
                <a:ea typeface="Verdana" pitchFamily="34" charset="0"/>
                <a:cs typeface="Verdana" pitchFamily="34" charset="0"/>
              </a:rPr>
              <a:t/>
            </a:r>
            <a:br>
              <a:rPr lang="tr-TR" sz="2200" smtClean="0">
                <a:ea typeface="Verdana" pitchFamily="34" charset="0"/>
                <a:cs typeface="Verdana" pitchFamily="34" charset="0"/>
              </a:rPr>
            </a:br>
            <a:endParaRPr lang="tr-TR" sz="2200" smtClean="0">
              <a:ea typeface="Verdana" pitchFamily="34" charset="0"/>
              <a:cs typeface="Verdana" pitchFamily="34" charset="0"/>
            </a:endParaRPr>
          </a:p>
        </p:txBody>
      </p:sp>
      <p:sp>
        <p:nvSpPr>
          <p:cNvPr id="101379" name="7 İçerik Yer Tutucusu"/>
          <p:cNvSpPr>
            <a:spLocks noGrp="1"/>
          </p:cNvSpPr>
          <p:nvPr>
            <p:ph idx="1"/>
          </p:nvPr>
        </p:nvSpPr>
        <p:spPr/>
        <p:txBody>
          <a:bodyPr/>
          <a:lstStyle/>
          <a:p>
            <a:r>
              <a:rPr lang="tr-TR" sz="2400" smtClean="0">
                <a:ea typeface="Verdana" pitchFamily="34" charset="0"/>
                <a:cs typeface="Verdana" pitchFamily="34" charset="0"/>
              </a:rPr>
              <a:t>Bir başka itiraz da, tıkaçlarla kapatılmış kulakların </a:t>
            </a:r>
            <a:r>
              <a:rPr lang="tr-TR" sz="2400" b="1" smtClean="0">
                <a:ea typeface="Verdana" pitchFamily="34" charset="0"/>
                <a:cs typeface="Verdana" pitchFamily="34" charset="0"/>
              </a:rPr>
              <a:t>gerekli sesleri de işitmeyeceğinden kaynaklanmaktadır</a:t>
            </a:r>
            <a:r>
              <a:rPr lang="tr-TR" sz="2400" smtClean="0">
                <a:ea typeface="Verdana" pitchFamily="34" charset="0"/>
                <a:cs typeface="Verdana" pitchFamily="34" charset="0"/>
              </a:rPr>
              <a:t> (Şekil 6).</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b="1" smtClean="0">
              <a:ea typeface="Verdana" pitchFamily="34" charset="0"/>
              <a:cs typeface="Verdana" pitchFamily="34" charset="0"/>
            </a:endParaRPr>
          </a:p>
          <a:p>
            <a:endParaRPr lang="tr-TR" sz="2400" b="1" smtClean="0">
              <a:ea typeface="Verdana" pitchFamily="34" charset="0"/>
              <a:cs typeface="Verdana" pitchFamily="34" charset="0"/>
            </a:endParaRPr>
          </a:p>
          <a:p>
            <a:r>
              <a:rPr lang="tr-TR" sz="2400" b="1" smtClean="0">
                <a:ea typeface="Verdana" pitchFamily="34" charset="0"/>
                <a:cs typeface="Verdana" pitchFamily="34" charset="0"/>
              </a:rPr>
              <a:t>Şekil 6.</a:t>
            </a:r>
            <a:r>
              <a:rPr lang="tr-TR" sz="2400" smtClean="0">
                <a:ea typeface="Verdana" pitchFamily="34" charset="0"/>
                <a:cs typeface="Verdana" pitchFamily="34" charset="0"/>
              </a:rPr>
              <a:t> Kulak koruyucusu olarak mevcut modeller arasında işçilerin rahatına ve teçhizatın bakımının kolay olmasına öncelik verilir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37DA2C10-C91D-4CEA-984B-FB4E549C114C}" type="slidenum">
              <a:rPr lang="tr-TR"/>
              <a:pPr>
                <a:defRPr/>
              </a:pPr>
              <a:t>98</a:t>
            </a:fld>
            <a:endParaRPr lang="tr-TR" dirty="0"/>
          </a:p>
        </p:txBody>
      </p:sp>
      <p:pic>
        <p:nvPicPr>
          <p:cNvPr id="101382" name="Resim 12" descr="figure101b"/>
          <p:cNvPicPr>
            <a:picLocks noChangeAspect="1" noChangeArrowheads="1"/>
          </p:cNvPicPr>
          <p:nvPr/>
        </p:nvPicPr>
        <p:blipFill>
          <a:blip r:embed="rId3" cstate="print">
            <a:lum bright="-10000" contrast="40000"/>
          </a:blip>
          <a:srcRect l="1151" t="4500" b="1309"/>
          <a:stretch>
            <a:fillRect/>
          </a:stretch>
        </p:blipFill>
        <p:spPr bwMode="auto">
          <a:xfrm>
            <a:off x="900113" y="2924175"/>
            <a:ext cx="2879725" cy="1458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6 Başlık"/>
          <p:cNvSpPr>
            <a:spLocks noGrp="1"/>
          </p:cNvSpPr>
          <p:nvPr>
            <p:ph type="title"/>
          </p:nvPr>
        </p:nvSpPr>
        <p:spPr/>
        <p:txBody>
          <a:bodyPr/>
          <a:lstStyle/>
          <a:p>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smtClean="0">
                <a:ea typeface="Verdana" pitchFamily="34" charset="0"/>
                <a:cs typeface="Verdana" pitchFamily="34" charset="0"/>
              </a:rPr>
              <a:t/>
            </a:r>
            <a:br>
              <a:rPr lang="tr-TR" sz="2400" smtClean="0">
                <a:ea typeface="Verdana" pitchFamily="34" charset="0"/>
                <a:cs typeface="Verdana" pitchFamily="34" charset="0"/>
              </a:rPr>
            </a:br>
            <a:r>
              <a:rPr lang="tr-TR" sz="2400" b="1" smtClean="0">
                <a:ea typeface="Verdana" pitchFamily="34" charset="0"/>
                <a:cs typeface="Verdana" pitchFamily="34" charset="0"/>
              </a:rPr>
              <a:t/>
            </a:r>
            <a:br>
              <a:rPr lang="tr-TR" sz="2400" b="1" smtClean="0">
                <a:ea typeface="Verdana" pitchFamily="34" charset="0"/>
                <a:cs typeface="Verdana" pitchFamily="34" charset="0"/>
              </a:rPr>
            </a:br>
            <a:r>
              <a:rPr lang="tr-TR" sz="2400" b="1" smtClean="0">
                <a:ea typeface="Verdana" pitchFamily="34" charset="0"/>
                <a:cs typeface="Verdana" pitchFamily="34" charset="0"/>
              </a:rPr>
              <a:t>2-Vücudun Korunması </a:t>
            </a:r>
            <a:br>
              <a:rPr lang="tr-TR" sz="2400" b="1" smtClean="0">
                <a:ea typeface="Verdana" pitchFamily="34" charset="0"/>
                <a:cs typeface="Verdana" pitchFamily="34" charset="0"/>
              </a:rPr>
            </a:br>
            <a:r>
              <a:rPr lang="tr-TR" sz="2400" b="1" smtClean="0">
                <a:ea typeface="Verdana" pitchFamily="34" charset="0"/>
                <a:cs typeface="Verdana" pitchFamily="34" charset="0"/>
              </a:rPr>
              <a:t/>
            </a:r>
            <a:br>
              <a:rPr lang="tr-TR" sz="2400" b="1" smtClean="0">
                <a:ea typeface="Verdana" pitchFamily="34" charset="0"/>
                <a:cs typeface="Verdana" pitchFamily="34" charset="0"/>
              </a:rPr>
            </a:br>
            <a:endParaRPr lang="tr-TR" sz="2400" smtClean="0">
              <a:ea typeface="Verdana" pitchFamily="34" charset="0"/>
              <a:cs typeface="Verdana" pitchFamily="34" charset="0"/>
            </a:endParaRPr>
          </a:p>
        </p:txBody>
      </p:sp>
      <p:sp>
        <p:nvSpPr>
          <p:cNvPr id="102403" name="7 İçerik Yer Tutucusu"/>
          <p:cNvSpPr>
            <a:spLocks noGrp="1"/>
          </p:cNvSpPr>
          <p:nvPr>
            <p:ph idx="1"/>
          </p:nvPr>
        </p:nvSpPr>
        <p:spPr>
          <a:xfrm>
            <a:off x="395288" y="1557338"/>
            <a:ext cx="8229600" cy="4525962"/>
          </a:xfrm>
        </p:spPr>
        <p:txBody>
          <a:bodyPr/>
          <a:lstStyle/>
          <a:p>
            <a:pPr>
              <a:buFont typeface="Arial" charset="0"/>
              <a:buNone/>
            </a:pPr>
            <a:r>
              <a:rPr lang="tr-TR" sz="2400" smtClean="0">
                <a:ea typeface="Verdana" pitchFamily="34" charset="0"/>
                <a:cs typeface="Verdana" pitchFamily="34" charset="0"/>
              </a:rPr>
              <a:t>	</a:t>
            </a:r>
            <a:r>
              <a:rPr lang="tr-TR" sz="2400" b="1" smtClean="0">
                <a:ea typeface="Verdana" pitchFamily="34" charset="0"/>
                <a:cs typeface="Verdana" pitchFamily="34" charset="0"/>
              </a:rPr>
              <a:t>e) Ayakların Korunması</a:t>
            </a:r>
            <a:endParaRPr lang="tr-TR" sz="2400" smtClean="0">
              <a:ea typeface="Verdana" pitchFamily="34" charset="0"/>
              <a:cs typeface="Verdana" pitchFamily="34" charset="0"/>
            </a:endParaRPr>
          </a:p>
          <a:p>
            <a:pPr>
              <a:buFont typeface="Arial" charset="0"/>
              <a:buNone/>
            </a:pPr>
            <a:r>
              <a:rPr lang="tr-TR" sz="2400" smtClean="0">
                <a:ea typeface="Verdana" pitchFamily="34" charset="0"/>
                <a:cs typeface="Verdana" pitchFamily="34" charset="0"/>
              </a:rPr>
              <a:t>	Çalışanların, ayakları üzerine düşen ağır cisimlerden, çivi batmalarından, sıçramış erimiş metallerden ve asitlerden korunmaları gerekir. İyi şartlarda bulunan normal sokak ayakkabıları darbe ve delinmelere biraz karşı koyabilse de, ayaklar için tehlikeli yerlerde çalışan işçilerin </a:t>
            </a:r>
            <a:r>
              <a:rPr lang="tr-TR" sz="2400" b="1" smtClean="0">
                <a:ea typeface="Verdana" pitchFamily="34" charset="0"/>
                <a:cs typeface="Verdana" pitchFamily="34" charset="0"/>
              </a:rPr>
              <a:t>çelik burunlu</a:t>
            </a:r>
            <a:r>
              <a:rPr lang="tr-TR" sz="2400" smtClean="0">
                <a:ea typeface="Verdana" pitchFamily="34" charset="0"/>
                <a:cs typeface="Verdana" pitchFamily="34" charset="0"/>
              </a:rPr>
              <a:t> ve metal parçalı ayakkabı giymeleri gerekmektedir.</a:t>
            </a: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a:p>
            <a:endParaRPr lang="tr-TR" sz="2400" smtClean="0">
              <a:ea typeface="Verdana" pitchFamily="34" charset="0"/>
              <a:cs typeface="Verdana" pitchFamily="34" charset="0"/>
            </a:endParaRPr>
          </a:p>
        </p:txBody>
      </p:sp>
      <p:sp>
        <p:nvSpPr>
          <p:cNvPr id="5" name="4 Altbilgi Yer Tutucusu"/>
          <p:cNvSpPr>
            <a:spLocks noGrp="1"/>
          </p:cNvSpPr>
          <p:nvPr>
            <p:ph type="ftr" sz="quarter" idx="11"/>
          </p:nvPr>
        </p:nvSpPr>
        <p:spPr>
          <a:xfrm>
            <a:off x="1619250" y="6356350"/>
            <a:ext cx="5689600" cy="365125"/>
          </a:xfrm>
        </p:spPr>
        <p:txBody>
          <a:bodyPr wrap="square" numCol="1" anchorCtr="0" compatLnSpc="1">
            <a:prstTxWarp prst="textNoShape">
              <a:avLst/>
            </a:prstTxWarp>
          </a:bodyPr>
          <a:lstStyle/>
          <a:p>
            <a:pPr fontAlgn="base">
              <a:spcBef>
                <a:spcPct val="0"/>
              </a:spcBef>
              <a:spcAft>
                <a:spcPct val="0"/>
              </a:spcAft>
            </a:pPr>
            <a:r>
              <a:rPr lang="tr-TR" sz="1000" dirty="0" smtClean="0">
                <a:solidFill>
                  <a:srgbClr val="898989"/>
                </a:solidFill>
                <a:ea typeface="Verdana" pitchFamily="34" charset="0"/>
                <a:cs typeface="Verdana" pitchFamily="34" charset="0"/>
              </a:rPr>
              <a:t> </a:t>
            </a:r>
            <a:endParaRPr lang="tr-TR" sz="1000" dirty="0">
              <a:solidFill>
                <a:srgbClr val="898989"/>
              </a:solidFill>
              <a:ea typeface="Verdana" pitchFamily="34" charset="0"/>
              <a:cs typeface="Verdana" pitchFamily="34" charset="0"/>
            </a:endParaRPr>
          </a:p>
        </p:txBody>
      </p:sp>
      <p:sp>
        <p:nvSpPr>
          <p:cNvPr id="4" name="3 Slayt Numarası Yer Tutucusu"/>
          <p:cNvSpPr>
            <a:spLocks noGrp="1"/>
          </p:cNvSpPr>
          <p:nvPr>
            <p:ph type="sldNum" sz="quarter" idx="12"/>
          </p:nvPr>
        </p:nvSpPr>
        <p:spPr/>
        <p:txBody>
          <a:bodyPr/>
          <a:lstStyle/>
          <a:p>
            <a:pPr>
              <a:defRPr/>
            </a:pPr>
            <a:fld id="{0C6032FB-605C-428C-97CD-7F9DBBC3BBE1}" type="slidenum">
              <a:rPr lang="tr-TR"/>
              <a:pPr>
                <a:defRPr/>
              </a:pPr>
              <a:t>99</a:t>
            </a:fld>
            <a:endParaRPr lang="tr-TR" dirty="0"/>
          </a:p>
        </p:txBody>
      </p:sp>
      <p:pic>
        <p:nvPicPr>
          <p:cNvPr id="102406" name="5 Resim" descr="çelik burunlu bot.jpg"/>
          <p:cNvPicPr>
            <a:picLocks noChangeAspect="1"/>
          </p:cNvPicPr>
          <p:nvPr/>
        </p:nvPicPr>
        <p:blipFill>
          <a:blip r:embed="rId3" cstate="print"/>
          <a:srcRect/>
          <a:stretch>
            <a:fillRect/>
          </a:stretch>
        </p:blipFill>
        <p:spPr bwMode="auto">
          <a:xfrm>
            <a:off x="5651500" y="4652963"/>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Özel 1">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1437</TotalTime>
  <Words>3059</Words>
  <Application>Microsoft Office PowerPoint</Application>
  <PresentationFormat>Ekran Gösterisi (4:3)</PresentationFormat>
  <Paragraphs>1021</Paragraphs>
  <Slides>112</Slides>
  <Notes>88</Notes>
  <HiddenSlides>0</HiddenSlides>
  <MMClips>0</MMClips>
  <ScaleCrop>false</ScaleCrop>
  <HeadingPairs>
    <vt:vector size="4" baseType="variant">
      <vt:variant>
        <vt:lpstr>Tema</vt:lpstr>
      </vt:variant>
      <vt:variant>
        <vt:i4>1</vt:i4>
      </vt:variant>
      <vt:variant>
        <vt:lpstr>Slayt Başlıkları</vt:lpstr>
      </vt:variant>
      <vt:variant>
        <vt:i4>112</vt:i4>
      </vt:variant>
    </vt:vector>
  </HeadingPairs>
  <TitlesOfParts>
    <vt:vector size="113" baseType="lpstr">
      <vt:lpstr>Ofis Teması</vt:lpstr>
      <vt:lpstr>KİŞİSEL KORUYUCU DONANIMLAR (KKD)</vt:lpstr>
      <vt:lpstr>Öğrenim hedefleri  </vt:lpstr>
      <vt:lpstr>Alt başlıkları</vt:lpstr>
      <vt:lpstr>KİŞİSEL KORUYUCU DONANIMLAR (KKD)</vt:lpstr>
      <vt:lpstr> </vt:lpstr>
      <vt:lpstr>   Kişisel Koruyucu Donanımlar (KKD)  </vt:lpstr>
      <vt:lpstr> Kişisel Koruyucu Donanımlar (KKD) </vt:lpstr>
      <vt:lpstr>  Kişisel Koruyucu Donanımlar (KKD) </vt:lpstr>
      <vt:lpstr> </vt:lpstr>
      <vt:lpstr>  Kişisel Koruyucu Donanımlar (KKD) </vt:lpstr>
      <vt:lpstr>  Kişisel Koruyucu Donanımlar (KKD) </vt:lpstr>
      <vt:lpstr>   Kişisel Koruyucu Donanımlar (KKD)  </vt:lpstr>
      <vt:lpstr>   1-Solunum Sisteminin Korunması  </vt:lpstr>
      <vt:lpstr> 1-Solunum Sisteminin Korunması</vt:lpstr>
      <vt:lpstr>  1-Solunum Sisteminin Korunması</vt:lpstr>
      <vt:lpstr> 1-Solunum Sisteminin Korunması</vt:lpstr>
      <vt:lpstr>  1-Solunum Sisteminin Korunması</vt:lpstr>
      <vt:lpstr>1-Solunum Sisteminin Korunması</vt:lpstr>
      <vt:lpstr>  1-Solunum Sisteminin Korunması</vt:lpstr>
      <vt:lpstr> 1-Solunum Sisteminin Korunması  </vt:lpstr>
      <vt:lpstr>1-Solunum Sisteminin Korunması</vt:lpstr>
      <vt:lpstr>1-Solunum Sisteminin Korunması  </vt:lpstr>
      <vt:lpstr>     1-Solunum Sisteminin Korunması   b) Ortamda solunan havayı temizleyen solunum cihazları  </vt:lpstr>
      <vt:lpstr>  1-Solunum Sisteminin Korunması   </vt:lpstr>
      <vt:lpstr>  1-Solunum Sisteminin Korunması </vt:lpstr>
      <vt:lpstr> 1-Solunum Sisteminin Korunması  </vt:lpstr>
      <vt:lpstr>   1-Solunum Sisteminin Korunması   </vt:lpstr>
      <vt:lpstr>    1-Solunum Sisteminin Korunması    </vt:lpstr>
      <vt:lpstr>1-Solunum Sisteminin Korunması</vt:lpstr>
      <vt:lpstr>  1-Solunum Sisteminin Korunması </vt:lpstr>
      <vt:lpstr>  1-Solunum Sisteminin Korunması  </vt:lpstr>
      <vt:lpstr> 1-Solunum Sisteminin Korunması </vt:lpstr>
      <vt:lpstr>  1-Solunum Sisteminin Korunması   </vt:lpstr>
      <vt:lpstr> 1-Solunum Sisteminin Korunması </vt:lpstr>
      <vt:lpstr>  1-Solunum Sisteminin Korunması </vt:lpstr>
      <vt:lpstr>1-Solunum Sisteminin Korunması</vt:lpstr>
      <vt:lpstr>   1-Solunum Sisteminin Korunması   </vt:lpstr>
      <vt:lpstr>1-Solunum Sisteminin Korunması</vt:lpstr>
      <vt:lpstr>  1-Solunum Sisteminin Korunması </vt:lpstr>
      <vt:lpstr>  1-Solunum Sisteminin Korunması   </vt:lpstr>
      <vt:lpstr>1-Solunum Sisteminin Korunması</vt:lpstr>
      <vt:lpstr>1-Solunum Sisteminin Korunması  </vt:lpstr>
      <vt:lpstr>1-Solunum Sisteminin Korunması</vt:lpstr>
      <vt:lpstr>1-Solunum Sisteminin Korunması  </vt:lpstr>
      <vt:lpstr>1-Solunum Sisteminin Korunması  </vt:lpstr>
      <vt:lpstr>1-Solunum Sisteminin Korunması</vt:lpstr>
      <vt:lpstr>1-Solunum Sisteminin Korunması  </vt:lpstr>
      <vt:lpstr>PowerPoint Sunusu</vt:lpstr>
      <vt:lpstr>  2-Vücudun Korunması  </vt:lpstr>
      <vt:lpstr>2-Vücudun Korunması  </vt:lpstr>
      <vt:lpstr>2-Vücudun Korunması  </vt:lpstr>
      <vt:lpstr>2-Vücudun Korunması</vt:lpstr>
      <vt:lpstr>2-Vücudun Korunması  </vt:lpstr>
      <vt:lpstr>2-Vücudun Korunması  </vt:lpstr>
      <vt:lpstr>2-Vücudun Korunması  </vt:lpstr>
      <vt:lpstr>2-Vücudun Korunması</vt:lpstr>
      <vt:lpstr>2-Vücudun Korunması  </vt:lpstr>
      <vt:lpstr>2-Vücudun Korunması  </vt:lpstr>
      <vt:lpstr>  2-Vücudun Korunması   </vt:lpstr>
      <vt:lpstr> 2-Vücudun Korunması </vt:lpstr>
      <vt:lpstr>2-Vücudun Korunması  </vt:lpstr>
      <vt:lpstr>2-Vücudun Korunması  </vt:lpstr>
      <vt:lpstr>2-Vücudun Korunması  </vt:lpstr>
      <vt:lpstr>2-Vücudun Korunması  </vt:lpstr>
      <vt:lpstr>2-Vücudun Korunması  </vt:lpstr>
      <vt:lpstr>2-Vücudun Korunması  </vt:lpstr>
      <vt:lpstr>2-Vücudun Korunması</vt:lpstr>
      <vt:lpstr>    2-Vücudun Korunması    </vt:lpstr>
      <vt:lpstr> 2-Vücudun Korunması  </vt:lpstr>
      <vt:lpstr>2-Vücudun Korunması</vt:lpstr>
      <vt:lpstr>2-Vücudun Korunması  </vt:lpstr>
      <vt:lpstr>2-Vücudun Korunması  </vt:lpstr>
      <vt:lpstr>2-Vücudun Korunması  </vt:lpstr>
      <vt:lpstr>2-Vücudun Korunması  </vt:lpstr>
      <vt:lpstr>2-Vücudun Korunması</vt:lpstr>
      <vt:lpstr>2-Vücudun Korunması  </vt:lpstr>
      <vt:lpstr>2-Vücudun Korunması</vt:lpstr>
      <vt:lpstr>2-Vücudun Korunması  </vt:lpstr>
      <vt:lpstr>2-Vücudun Korunması</vt:lpstr>
      <vt:lpstr>2-Vücudun Korunması  </vt:lpstr>
      <vt:lpstr>2-Vücudun Korunması  </vt:lpstr>
      <vt:lpstr>2-Vücudun Korunması  </vt:lpstr>
      <vt:lpstr>2-Vücudun Korunması  </vt:lpstr>
      <vt:lpstr>2-Vücudun Korunması  </vt:lpstr>
      <vt:lpstr>2-Vücudun Korunması  </vt:lpstr>
      <vt:lpstr>   2-Vücudun Korunması   1-Plastik Baretler:  </vt:lpstr>
      <vt:lpstr>2-Vücudun Korunması  </vt:lpstr>
      <vt:lpstr>  2-Vücudun Korunması    </vt:lpstr>
      <vt:lpstr> 2-Vücudun Korunması    </vt:lpstr>
      <vt:lpstr>2-Vücudun Korunması</vt:lpstr>
      <vt:lpstr> 2-Vücudun Korunması  </vt:lpstr>
      <vt:lpstr> 2-Vücudun Korunması  </vt:lpstr>
      <vt:lpstr>2-Vücudun Korunması</vt:lpstr>
      <vt:lpstr> 2-Vücudun Korunması  </vt:lpstr>
      <vt:lpstr> 2-Vücudun Korunması  </vt:lpstr>
      <vt:lpstr> 2-Vücudun Korunması  </vt:lpstr>
      <vt:lpstr> 2-Vücudun Korunması  </vt:lpstr>
      <vt:lpstr> 2-Vücudun Korunması  </vt:lpstr>
      <vt:lpstr>   2-Vücudun Korunması   </vt:lpstr>
      <vt:lpstr> 2-Vücudun Korunması  </vt:lpstr>
      <vt:lpstr> 2-Vücudun Korunması  </vt:lpstr>
      <vt:lpstr> 2-Vücudun Korunması  </vt:lpstr>
      <vt:lpstr> 2-Vücudun Korunması  </vt:lpstr>
      <vt:lpstr> 2-Vücudun Korunması  </vt:lpstr>
      <vt:lpstr> 2-Vücudun Korunması  </vt:lpstr>
      <vt:lpstr>   2-Vücudun Korunması    </vt:lpstr>
      <vt:lpstr> </vt:lpstr>
      <vt:lpstr>2-Vücudun Korunması  </vt:lpstr>
      <vt:lpstr>   2-Vücudun Korunması   Bazı özel iş elbiseleri şunlardır:  </vt:lpstr>
      <vt:lpstr>2-Vücudun Korunması  </vt:lpstr>
      <vt:lpstr>2-Vücudun Korunması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ersagun</dc:creator>
  <cp:lastModifiedBy>NEU</cp:lastModifiedBy>
  <cp:revision>183</cp:revision>
  <dcterms:created xsi:type="dcterms:W3CDTF">2011-01-24T09:06:14Z</dcterms:created>
  <dcterms:modified xsi:type="dcterms:W3CDTF">2022-06-14T14:39:17Z</dcterms:modified>
</cp:coreProperties>
</file>