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3"/>
  </p:notesMasterIdLst>
  <p:sldIdLst>
    <p:sldId id="256" r:id="rId8"/>
    <p:sldId id="283" r:id="rId9"/>
    <p:sldId id="284" r:id="rId10"/>
    <p:sldId id="257" r:id="rId11"/>
    <p:sldId id="259" r:id="rId12"/>
    <p:sldId id="261" r:id="rId13"/>
    <p:sldId id="263" r:id="rId14"/>
    <p:sldId id="269" r:id="rId15"/>
    <p:sldId id="258" r:id="rId16"/>
    <p:sldId id="268" r:id="rId17"/>
    <p:sldId id="265" r:id="rId18"/>
    <p:sldId id="266" r:id="rId19"/>
    <p:sldId id="270" r:id="rId20"/>
    <p:sldId id="271" r:id="rId21"/>
    <p:sldId id="272" r:id="rId22"/>
    <p:sldId id="273" r:id="rId23"/>
    <p:sldId id="275" r:id="rId24"/>
    <p:sldId id="274" r:id="rId25"/>
    <p:sldId id="276" r:id="rId26"/>
    <p:sldId id="277" r:id="rId27"/>
    <p:sldId id="278" r:id="rId28"/>
    <p:sldId id="279" r:id="rId29"/>
    <p:sldId id="281" r:id="rId30"/>
    <p:sldId id="282" r:id="rId31"/>
    <p:sldId id="280"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E4D32-29A8-41E8-ACC1-E9859961B2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329C55-F3A6-4F78-B4E4-D2CA80CDAACE}">
      <dgm:prSet/>
      <dgm:spPr>
        <a:solidFill>
          <a:schemeClr val="accent2">
            <a:lumMod val="40000"/>
            <a:lumOff val="60000"/>
          </a:schemeClr>
        </a:solidFill>
      </dgm:spPr>
      <dgm:t>
        <a:bodyPr/>
        <a:lstStyle/>
        <a:p>
          <a:r>
            <a:rPr lang="tr-TR" dirty="0" smtClean="0">
              <a:solidFill>
                <a:schemeClr val="tx1"/>
              </a:solidFill>
            </a:rPr>
            <a:t>Akreditasyon </a:t>
          </a:r>
        </a:p>
        <a:p>
          <a:r>
            <a:rPr lang="tr-TR" dirty="0" smtClean="0">
              <a:solidFill>
                <a:schemeClr val="tx1"/>
              </a:solidFill>
            </a:rPr>
            <a:t>Hemşirelik eğitiminde; </a:t>
          </a:r>
          <a:endParaRPr lang="en-US" dirty="0">
            <a:solidFill>
              <a:schemeClr val="tx1"/>
            </a:solidFill>
          </a:endParaRPr>
        </a:p>
      </dgm:t>
    </dgm:pt>
    <dgm:pt modelId="{E5F4F6A8-FD96-4F5E-A641-8263A8BEF7A5}" type="parTrans" cxnId="{197913FD-392A-40A2-A2C4-798B655F81F0}">
      <dgm:prSet/>
      <dgm:spPr/>
      <dgm:t>
        <a:bodyPr/>
        <a:lstStyle/>
        <a:p>
          <a:endParaRPr lang="en-US"/>
        </a:p>
      </dgm:t>
    </dgm:pt>
    <dgm:pt modelId="{138E8FFB-CB7E-4E66-BC2E-CA4197712B4E}" type="sibTrans" cxnId="{197913FD-392A-40A2-A2C4-798B655F81F0}">
      <dgm:prSet/>
      <dgm:spPr/>
      <dgm:t>
        <a:bodyPr/>
        <a:lstStyle/>
        <a:p>
          <a:endParaRPr lang="en-US"/>
        </a:p>
      </dgm:t>
    </dgm:pt>
    <dgm:pt modelId="{F5DF3014-0C46-492A-ABD8-AC5B4053176D}">
      <dgm:prSet/>
      <dgm:spPr>
        <a:solidFill>
          <a:schemeClr val="accent2">
            <a:lumMod val="60000"/>
            <a:lumOff val="40000"/>
            <a:alpha val="90000"/>
          </a:schemeClr>
        </a:solidFill>
      </dgm:spPr>
      <dgm:t>
        <a:bodyPr/>
        <a:lstStyle/>
        <a:p>
          <a:r>
            <a:rPr lang="tr-TR" dirty="0"/>
            <a:t>Kuruma olan güvenirliği </a:t>
          </a:r>
          <a:r>
            <a:rPr lang="tr-TR" dirty="0" smtClean="0"/>
            <a:t>sağlama,</a:t>
          </a:r>
          <a:endParaRPr lang="en-US" dirty="0"/>
        </a:p>
      </dgm:t>
    </dgm:pt>
    <dgm:pt modelId="{1DA3DD0A-B249-4720-A794-A6ED7E4B56B8}" type="parTrans" cxnId="{C900FBC4-AD57-4D48-846F-502CCD436E30}">
      <dgm:prSet/>
      <dgm:spPr/>
      <dgm:t>
        <a:bodyPr/>
        <a:lstStyle/>
        <a:p>
          <a:endParaRPr lang="en-US"/>
        </a:p>
      </dgm:t>
    </dgm:pt>
    <dgm:pt modelId="{0CDF6C81-A99F-4428-8446-C6BA9F3288FD}" type="sibTrans" cxnId="{C900FBC4-AD57-4D48-846F-502CCD436E30}">
      <dgm:prSet/>
      <dgm:spPr/>
      <dgm:t>
        <a:bodyPr/>
        <a:lstStyle/>
        <a:p>
          <a:endParaRPr lang="en-US"/>
        </a:p>
      </dgm:t>
    </dgm:pt>
    <dgm:pt modelId="{B9D06656-6124-4B90-80F8-9E25553F7E2D}">
      <dgm:prSet/>
      <dgm:spPr>
        <a:solidFill>
          <a:schemeClr val="accent2">
            <a:lumMod val="60000"/>
            <a:lumOff val="40000"/>
            <a:alpha val="90000"/>
          </a:schemeClr>
        </a:solidFill>
      </dgm:spPr>
      <dgm:t>
        <a:bodyPr/>
        <a:lstStyle/>
        <a:p>
          <a:r>
            <a:rPr lang="tr-TR" dirty="0"/>
            <a:t>Verimliliği </a:t>
          </a:r>
          <a:r>
            <a:rPr lang="tr-TR" dirty="0" smtClean="0"/>
            <a:t>artırma,</a:t>
          </a:r>
          <a:endParaRPr lang="en-US" dirty="0"/>
        </a:p>
      </dgm:t>
    </dgm:pt>
    <dgm:pt modelId="{7D6EFA26-B506-4DCE-BD5E-CD6329B353D4}" type="parTrans" cxnId="{19D2AC74-62B5-48E5-A6F1-201DF3EA4B3C}">
      <dgm:prSet/>
      <dgm:spPr/>
      <dgm:t>
        <a:bodyPr/>
        <a:lstStyle/>
        <a:p>
          <a:endParaRPr lang="en-US"/>
        </a:p>
      </dgm:t>
    </dgm:pt>
    <dgm:pt modelId="{E4FA6B64-AF73-4E4E-82FC-84D097B1F124}" type="sibTrans" cxnId="{19D2AC74-62B5-48E5-A6F1-201DF3EA4B3C}">
      <dgm:prSet/>
      <dgm:spPr/>
      <dgm:t>
        <a:bodyPr/>
        <a:lstStyle/>
        <a:p>
          <a:endParaRPr lang="en-US"/>
        </a:p>
      </dgm:t>
    </dgm:pt>
    <dgm:pt modelId="{90267D17-9BB5-4697-AC7C-D7D5A5676F4C}">
      <dgm:prSet/>
      <dgm:spPr>
        <a:solidFill>
          <a:schemeClr val="accent2">
            <a:lumMod val="60000"/>
            <a:lumOff val="40000"/>
            <a:alpha val="90000"/>
          </a:schemeClr>
        </a:solidFill>
      </dgm:spPr>
      <dgm:t>
        <a:bodyPr/>
        <a:lstStyle/>
        <a:p>
          <a:r>
            <a:rPr lang="tr-TR" dirty="0" smtClean="0"/>
            <a:t>Kaliteyi güvence altına alma,</a:t>
          </a:r>
          <a:endParaRPr lang="en-US" dirty="0"/>
        </a:p>
      </dgm:t>
    </dgm:pt>
    <dgm:pt modelId="{1B72B8A8-2DAE-4B84-9564-B1C7887BB73A}" type="parTrans" cxnId="{D0BBE5F0-A753-471A-A870-9209125CB9A4}">
      <dgm:prSet/>
      <dgm:spPr/>
      <dgm:t>
        <a:bodyPr/>
        <a:lstStyle/>
        <a:p>
          <a:endParaRPr lang="en-US"/>
        </a:p>
      </dgm:t>
    </dgm:pt>
    <dgm:pt modelId="{D7986D88-2EBE-4E2F-ACDA-79DF62D62D8B}" type="sibTrans" cxnId="{D0BBE5F0-A753-471A-A870-9209125CB9A4}">
      <dgm:prSet/>
      <dgm:spPr/>
      <dgm:t>
        <a:bodyPr/>
        <a:lstStyle/>
        <a:p>
          <a:endParaRPr lang="en-US"/>
        </a:p>
      </dgm:t>
    </dgm:pt>
    <dgm:pt modelId="{00E69799-25C7-4AD8-9E2D-86EAF00E7413}">
      <dgm:prSet/>
      <dgm:spPr>
        <a:solidFill>
          <a:schemeClr val="accent2">
            <a:lumMod val="60000"/>
            <a:lumOff val="40000"/>
            <a:alpha val="90000"/>
          </a:schemeClr>
        </a:solidFill>
      </dgm:spPr>
      <dgm:t>
        <a:bodyPr/>
        <a:lstStyle/>
        <a:p>
          <a:r>
            <a:rPr lang="tr-TR" dirty="0"/>
            <a:t>Kurumların karşılıklı birbirlerini tanıma sürecini </a:t>
          </a:r>
          <a:r>
            <a:rPr lang="tr-TR" dirty="0" smtClean="0"/>
            <a:t>kolaylaştırma </a:t>
          </a:r>
          <a:r>
            <a:rPr lang="tr-TR" dirty="0"/>
            <a:t>ve </a:t>
          </a:r>
          <a:r>
            <a:rPr lang="tr-TR" dirty="0" smtClean="0"/>
            <a:t>hızlandırmayı sağlar.</a:t>
          </a:r>
          <a:endParaRPr lang="en-US" dirty="0"/>
        </a:p>
      </dgm:t>
    </dgm:pt>
    <dgm:pt modelId="{6FFC68D7-5F34-434E-A981-E9702E9B5521}" type="parTrans" cxnId="{292E9233-BB0B-4AAE-B4F1-24C3B0921B2A}">
      <dgm:prSet/>
      <dgm:spPr/>
      <dgm:t>
        <a:bodyPr/>
        <a:lstStyle/>
        <a:p>
          <a:endParaRPr lang="en-US"/>
        </a:p>
      </dgm:t>
    </dgm:pt>
    <dgm:pt modelId="{3331228E-87F3-435F-BD47-B7E19A3C12BF}" type="sibTrans" cxnId="{292E9233-BB0B-4AAE-B4F1-24C3B0921B2A}">
      <dgm:prSet/>
      <dgm:spPr/>
      <dgm:t>
        <a:bodyPr/>
        <a:lstStyle/>
        <a:p>
          <a:endParaRPr lang="en-US"/>
        </a:p>
      </dgm:t>
    </dgm:pt>
    <dgm:pt modelId="{C3110279-43A2-4F0D-85B2-7716A8C1C7ED}">
      <dgm:prSet/>
      <dgm:spPr>
        <a:solidFill>
          <a:schemeClr val="accent2">
            <a:lumMod val="60000"/>
            <a:lumOff val="40000"/>
            <a:alpha val="90000"/>
          </a:schemeClr>
        </a:solidFill>
      </dgm:spPr>
      <dgm:t>
        <a:bodyPr/>
        <a:lstStyle/>
        <a:p>
          <a:r>
            <a:rPr lang="tr-TR" dirty="0" smtClean="0"/>
            <a:t>Eğitim kalitesini iyileştirme</a:t>
          </a:r>
          <a:endParaRPr lang="en-US" dirty="0"/>
        </a:p>
      </dgm:t>
    </dgm:pt>
    <dgm:pt modelId="{D6F2A563-0306-4B19-89C9-6D5205AAA9CE}" type="parTrans" cxnId="{B0541C9F-DB52-49BD-874B-E4C4CA74F7DA}">
      <dgm:prSet/>
      <dgm:spPr/>
      <dgm:t>
        <a:bodyPr/>
        <a:lstStyle/>
        <a:p>
          <a:endParaRPr lang="tr-TR"/>
        </a:p>
      </dgm:t>
    </dgm:pt>
    <dgm:pt modelId="{D8C5CCAD-9744-4464-82A8-4E55389EE4AF}" type="sibTrans" cxnId="{B0541C9F-DB52-49BD-874B-E4C4CA74F7DA}">
      <dgm:prSet/>
      <dgm:spPr/>
      <dgm:t>
        <a:bodyPr/>
        <a:lstStyle/>
        <a:p>
          <a:endParaRPr lang="tr-TR"/>
        </a:p>
      </dgm:t>
    </dgm:pt>
    <dgm:pt modelId="{321C1A2B-C966-4B03-AE24-DED4AE594320}" type="pres">
      <dgm:prSet presAssocID="{66EE4D32-29A8-41E8-ACC1-E9859961B2F2}" presName="Name0" presStyleCnt="0">
        <dgm:presLayoutVars>
          <dgm:dir/>
          <dgm:animLvl val="lvl"/>
          <dgm:resizeHandles val="exact"/>
        </dgm:presLayoutVars>
      </dgm:prSet>
      <dgm:spPr/>
      <dgm:t>
        <a:bodyPr/>
        <a:lstStyle/>
        <a:p>
          <a:endParaRPr lang="tr-TR"/>
        </a:p>
      </dgm:t>
    </dgm:pt>
    <dgm:pt modelId="{97F3EDCF-856A-4462-BA73-8E0D7F57676A}" type="pres">
      <dgm:prSet presAssocID="{35329C55-F3A6-4F78-B4E4-D2CA80CDAACE}" presName="linNode" presStyleCnt="0"/>
      <dgm:spPr/>
    </dgm:pt>
    <dgm:pt modelId="{C03332B6-DB7F-404E-AD54-0BCD36600A9D}" type="pres">
      <dgm:prSet presAssocID="{35329C55-F3A6-4F78-B4E4-D2CA80CDAACE}" presName="parentText" presStyleLbl="node1" presStyleIdx="0" presStyleCnt="1">
        <dgm:presLayoutVars>
          <dgm:chMax val="1"/>
          <dgm:bulletEnabled val="1"/>
        </dgm:presLayoutVars>
      </dgm:prSet>
      <dgm:spPr/>
      <dgm:t>
        <a:bodyPr/>
        <a:lstStyle/>
        <a:p>
          <a:endParaRPr lang="tr-TR"/>
        </a:p>
      </dgm:t>
    </dgm:pt>
    <dgm:pt modelId="{C474D75C-3FA2-45D0-9326-293B4FBFF989}" type="pres">
      <dgm:prSet presAssocID="{35329C55-F3A6-4F78-B4E4-D2CA80CDAACE}" presName="descendantText" presStyleLbl="alignAccFollowNode1" presStyleIdx="0" presStyleCnt="1">
        <dgm:presLayoutVars>
          <dgm:bulletEnabled val="1"/>
        </dgm:presLayoutVars>
      </dgm:prSet>
      <dgm:spPr/>
      <dgm:t>
        <a:bodyPr/>
        <a:lstStyle/>
        <a:p>
          <a:endParaRPr lang="tr-TR"/>
        </a:p>
      </dgm:t>
    </dgm:pt>
  </dgm:ptLst>
  <dgm:cxnLst>
    <dgm:cxn modelId="{765E5100-3CBF-4D0F-A17F-35CEFDBE77B8}" type="presOf" srcId="{66EE4D32-29A8-41E8-ACC1-E9859961B2F2}" destId="{321C1A2B-C966-4B03-AE24-DED4AE594320}" srcOrd="0" destOrd="0" presId="urn:microsoft.com/office/officeart/2005/8/layout/vList5"/>
    <dgm:cxn modelId="{292E9233-BB0B-4AAE-B4F1-24C3B0921B2A}" srcId="{35329C55-F3A6-4F78-B4E4-D2CA80CDAACE}" destId="{00E69799-25C7-4AD8-9E2D-86EAF00E7413}" srcOrd="4" destOrd="0" parTransId="{6FFC68D7-5F34-434E-A981-E9702E9B5521}" sibTransId="{3331228E-87F3-435F-BD47-B7E19A3C12BF}"/>
    <dgm:cxn modelId="{50DD35A8-0CDC-4464-A853-35A10315744B}" type="presOf" srcId="{35329C55-F3A6-4F78-B4E4-D2CA80CDAACE}" destId="{C03332B6-DB7F-404E-AD54-0BCD36600A9D}" srcOrd="0" destOrd="0" presId="urn:microsoft.com/office/officeart/2005/8/layout/vList5"/>
    <dgm:cxn modelId="{4C432550-AD31-40F1-907C-3B166BDE9875}" type="presOf" srcId="{00E69799-25C7-4AD8-9E2D-86EAF00E7413}" destId="{C474D75C-3FA2-45D0-9326-293B4FBFF989}" srcOrd="0" destOrd="4" presId="urn:microsoft.com/office/officeart/2005/8/layout/vList5"/>
    <dgm:cxn modelId="{25624841-52AE-4D6C-8491-010D37AF5409}" type="presOf" srcId="{B9D06656-6124-4B90-80F8-9E25553F7E2D}" destId="{C474D75C-3FA2-45D0-9326-293B4FBFF989}" srcOrd="0" destOrd="1" presId="urn:microsoft.com/office/officeart/2005/8/layout/vList5"/>
    <dgm:cxn modelId="{2AF24580-CDFA-496D-BC98-E08B658085BB}" type="presOf" srcId="{F5DF3014-0C46-492A-ABD8-AC5B4053176D}" destId="{C474D75C-3FA2-45D0-9326-293B4FBFF989}" srcOrd="0" destOrd="0" presId="urn:microsoft.com/office/officeart/2005/8/layout/vList5"/>
    <dgm:cxn modelId="{B0541C9F-DB52-49BD-874B-E4C4CA74F7DA}" srcId="{35329C55-F3A6-4F78-B4E4-D2CA80CDAACE}" destId="{C3110279-43A2-4F0D-85B2-7716A8C1C7ED}" srcOrd="2" destOrd="0" parTransId="{D6F2A563-0306-4B19-89C9-6D5205AAA9CE}" sibTransId="{D8C5CCAD-9744-4464-82A8-4E55389EE4AF}"/>
    <dgm:cxn modelId="{C900FBC4-AD57-4D48-846F-502CCD436E30}" srcId="{35329C55-F3A6-4F78-B4E4-D2CA80CDAACE}" destId="{F5DF3014-0C46-492A-ABD8-AC5B4053176D}" srcOrd="0" destOrd="0" parTransId="{1DA3DD0A-B249-4720-A794-A6ED7E4B56B8}" sibTransId="{0CDF6C81-A99F-4428-8446-C6BA9F3288FD}"/>
    <dgm:cxn modelId="{888ADF93-1B28-43D3-814D-5B9CD3FD275E}" type="presOf" srcId="{90267D17-9BB5-4697-AC7C-D7D5A5676F4C}" destId="{C474D75C-3FA2-45D0-9326-293B4FBFF989}" srcOrd="0" destOrd="3" presId="urn:microsoft.com/office/officeart/2005/8/layout/vList5"/>
    <dgm:cxn modelId="{19D2AC74-62B5-48E5-A6F1-201DF3EA4B3C}" srcId="{35329C55-F3A6-4F78-B4E4-D2CA80CDAACE}" destId="{B9D06656-6124-4B90-80F8-9E25553F7E2D}" srcOrd="1" destOrd="0" parTransId="{7D6EFA26-B506-4DCE-BD5E-CD6329B353D4}" sibTransId="{E4FA6B64-AF73-4E4E-82FC-84D097B1F124}"/>
    <dgm:cxn modelId="{197913FD-392A-40A2-A2C4-798B655F81F0}" srcId="{66EE4D32-29A8-41E8-ACC1-E9859961B2F2}" destId="{35329C55-F3A6-4F78-B4E4-D2CA80CDAACE}" srcOrd="0" destOrd="0" parTransId="{E5F4F6A8-FD96-4F5E-A641-8263A8BEF7A5}" sibTransId="{138E8FFB-CB7E-4E66-BC2E-CA4197712B4E}"/>
    <dgm:cxn modelId="{D0BBE5F0-A753-471A-A870-9209125CB9A4}" srcId="{35329C55-F3A6-4F78-B4E4-D2CA80CDAACE}" destId="{90267D17-9BB5-4697-AC7C-D7D5A5676F4C}" srcOrd="3" destOrd="0" parTransId="{1B72B8A8-2DAE-4B84-9564-B1C7887BB73A}" sibTransId="{D7986D88-2EBE-4E2F-ACDA-79DF62D62D8B}"/>
    <dgm:cxn modelId="{E385AA18-E24B-46F3-AC17-1B5230B6BB7D}" type="presOf" srcId="{C3110279-43A2-4F0D-85B2-7716A8C1C7ED}" destId="{C474D75C-3FA2-45D0-9326-293B4FBFF989}" srcOrd="0" destOrd="2" presId="urn:microsoft.com/office/officeart/2005/8/layout/vList5"/>
    <dgm:cxn modelId="{8E42B888-712C-4EE2-94D1-A1F9BBE0A6B9}" type="presParOf" srcId="{321C1A2B-C966-4B03-AE24-DED4AE594320}" destId="{97F3EDCF-856A-4462-BA73-8E0D7F57676A}" srcOrd="0" destOrd="0" presId="urn:microsoft.com/office/officeart/2005/8/layout/vList5"/>
    <dgm:cxn modelId="{FAE5E889-FCF5-493E-867D-74CAC45F7751}" type="presParOf" srcId="{97F3EDCF-856A-4462-BA73-8E0D7F57676A}" destId="{C03332B6-DB7F-404E-AD54-0BCD36600A9D}" srcOrd="0" destOrd="0" presId="urn:microsoft.com/office/officeart/2005/8/layout/vList5"/>
    <dgm:cxn modelId="{9506B819-73C1-48E1-A94E-4C7C6E66CF42}" type="presParOf" srcId="{97F3EDCF-856A-4462-BA73-8E0D7F57676A}" destId="{C474D75C-3FA2-45D0-9326-293B4FBFF9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30A6F-603A-476E-9FD4-F62B721B50A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85CC886-CD17-420A-96B1-18FC0D27272B}">
      <dgm:prSet/>
      <dgm:spPr>
        <a:solidFill>
          <a:schemeClr val="accent2">
            <a:lumMod val="20000"/>
            <a:lumOff val="80000"/>
          </a:schemeClr>
        </a:solidFill>
      </dgm:spPr>
      <dgm:t>
        <a:bodyPr/>
        <a:lstStyle/>
        <a:p>
          <a:r>
            <a:rPr lang="tr-TR" dirty="0">
              <a:solidFill>
                <a:schemeClr val="tx1"/>
              </a:solidFill>
            </a:rPr>
            <a:t>Diploma ve unvanların </a:t>
          </a:r>
          <a:r>
            <a:rPr lang="tr-TR" dirty="0" err="1">
              <a:solidFill>
                <a:schemeClr val="tx1"/>
              </a:solidFill>
            </a:rPr>
            <a:t>karşılaştırılabilirliğine</a:t>
          </a:r>
          <a:r>
            <a:rPr lang="tr-TR" dirty="0">
              <a:solidFill>
                <a:schemeClr val="tx1"/>
              </a:solidFill>
            </a:rPr>
            <a:t> yardımcı </a:t>
          </a:r>
          <a:r>
            <a:rPr lang="tr-TR" dirty="0" smtClean="0">
              <a:solidFill>
                <a:schemeClr val="tx1"/>
              </a:solidFill>
            </a:rPr>
            <a:t>olur,</a:t>
          </a:r>
          <a:endParaRPr lang="en-US" dirty="0">
            <a:solidFill>
              <a:schemeClr val="tx1"/>
            </a:solidFill>
          </a:endParaRPr>
        </a:p>
      </dgm:t>
    </dgm:pt>
    <dgm:pt modelId="{6EBEE4DD-39AA-42BF-AFAD-299F3B29D6C9}" type="parTrans" cxnId="{67026009-4147-4BAE-93B2-8BBF080B10AB}">
      <dgm:prSet/>
      <dgm:spPr/>
      <dgm:t>
        <a:bodyPr/>
        <a:lstStyle/>
        <a:p>
          <a:endParaRPr lang="en-US"/>
        </a:p>
      </dgm:t>
    </dgm:pt>
    <dgm:pt modelId="{1F949573-9A07-46E9-808E-ACB2269B9B2C}" type="sibTrans" cxnId="{67026009-4147-4BAE-93B2-8BBF080B10AB}">
      <dgm:prSet/>
      <dgm:spPr/>
      <dgm:t>
        <a:bodyPr/>
        <a:lstStyle/>
        <a:p>
          <a:endParaRPr lang="en-US"/>
        </a:p>
      </dgm:t>
    </dgm:pt>
    <dgm:pt modelId="{5432EBA9-DD75-426F-B92F-D7C9EB98E1BC}">
      <dgm:prSet/>
      <dgm:spPr>
        <a:solidFill>
          <a:schemeClr val="accent2">
            <a:lumMod val="40000"/>
            <a:lumOff val="60000"/>
          </a:schemeClr>
        </a:solidFill>
      </dgm:spPr>
      <dgm:t>
        <a:bodyPr/>
        <a:lstStyle/>
        <a:p>
          <a:r>
            <a:rPr lang="tr-TR" dirty="0">
              <a:solidFill>
                <a:schemeClr val="tx1"/>
              </a:solidFill>
            </a:rPr>
            <a:t>Öğrenci ve öğretim elemanlarının kurumlar arasında değişimini </a:t>
          </a:r>
          <a:r>
            <a:rPr lang="tr-TR" dirty="0" smtClean="0">
              <a:solidFill>
                <a:schemeClr val="tx1"/>
              </a:solidFill>
            </a:rPr>
            <a:t>kolaylaştırabilir,</a:t>
          </a:r>
          <a:endParaRPr lang="en-US" dirty="0">
            <a:solidFill>
              <a:schemeClr val="tx1"/>
            </a:solidFill>
          </a:endParaRPr>
        </a:p>
      </dgm:t>
    </dgm:pt>
    <dgm:pt modelId="{D330412E-34D8-4777-8BED-DC54DEC18A3A}" type="parTrans" cxnId="{8E7B2749-A59E-4910-8CF5-0F2ACFC4AF28}">
      <dgm:prSet/>
      <dgm:spPr/>
      <dgm:t>
        <a:bodyPr/>
        <a:lstStyle/>
        <a:p>
          <a:endParaRPr lang="en-US"/>
        </a:p>
      </dgm:t>
    </dgm:pt>
    <dgm:pt modelId="{61C9A956-C2FD-4B16-8CF1-ADF3FA0D0AFD}" type="sibTrans" cxnId="{8E7B2749-A59E-4910-8CF5-0F2ACFC4AF28}">
      <dgm:prSet/>
      <dgm:spPr/>
      <dgm:t>
        <a:bodyPr/>
        <a:lstStyle/>
        <a:p>
          <a:endParaRPr lang="en-US"/>
        </a:p>
      </dgm:t>
    </dgm:pt>
    <dgm:pt modelId="{58E551D1-11D8-4858-B26F-F74D7C61E64E}">
      <dgm:prSet/>
      <dgm:spPr>
        <a:solidFill>
          <a:schemeClr val="accent2">
            <a:lumMod val="60000"/>
            <a:lumOff val="40000"/>
          </a:schemeClr>
        </a:solidFill>
      </dgm:spPr>
      <dgm:t>
        <a:bodyPr/>
        <a:lstStyle/>
        <a:p>
          <a:r>
            <a:rPr lang="tr-TR" dirty="0">
              <a:solidFill>
                <a:schemeClr val="tx1"/>
              </a:solidFill>
            </a:rPr>
            <a:t>Mezunların çalışma yaşamına girişlerinde temel standartları </a:t>
          </a:r>
          <a:r>
            <a:rPr lang="tr-TR" dirty="0" smtClean="0">
              <a:solidFill>
                <a:schemeClr val="tx1"/>
              </a:solidFill>
            </a:rPr>
            <a:t>karşılamasına yardımcı olur, </a:t>
          </a:r>
          <a:endParaRPr lang="en-US" dirty="0">
            <a:solidFill>
              <a:schemeClr val="tx1"/>
            </a:solidFill>
          </a:endParaRPr>
        </a:p>
      </dgm:t>
    </dgm:pt>
    <dgm:pt modelId="{323AB454-8243-4353-931D-B32202C1FBC0}" type="parTrans" cxnId="{7A119266-1E6F-4299-A99E-EAB741DDEF4F}">
      <dgm:prSet/>
      <dgm:spPr/>
      <dgm:t>
        <a:bodyPr/>
        <a:lstStyle/>
        <a:p>
          <a:endParaRPr lang="en-US"/>
        </a:p>
      </dgm:t>
    </dgm:pt>
    <dgm:pt modelId="{528D6E8B-C523-4300-B3E4-FC26383D0289}" type="sibTrans" cxnId="{7A119266-1E6F-4299-A99E-EAB741DDEF4F}">
      <dgm:prSet/>
      <dgm:spPr/>
      <dgm:t>
        <a:bodyPr/>
        <a:lstStyle/>
        <a:p>
          <a:endParaRPr lang="en-US"/>
        </a:p>
      </dgm:t>
    </dgm:pt>
    <dgm:pt modelId="{24AC7C6E-5783-4EC5-A1C3-2FDB303379AA}">
      <dgm:prSet/>
      <dgm:spPr>
        <a:solidFill>
          <a:schemeClr val="accent2">
            <a:lumMod val="75000"/>
          </a:schemeClr>
        </a:solidFill>
      </dgm:spPr>
      <dgm:t>
        <a:bodyPr/>
        <a:lstStyle/>
        <a:p>
          <a:r>
            <a:rPr lang="tr-TR" dirty="0"/>
            <a:t>Öğretim üyeleri ve </a:t>
          </a:r>
          <a:r>
            <a:rPr lang="tr-TR" dirty="0" smtClean="0"/>
            <a:t>yöneticilerin </a:t>
          </a:r>
          <a:r>
            <a:rPr lang="tr-TR" dirty="0"/>
            <a:t>iyileştirilmesi gereken alanlara karşı </a:t>
          </a:r>
          <a:r>
            <a:rPr lang="tr-TR" dirty="0" smtClean="0"/>
            <a:t>farkındalığını </a:t>
          </a:r>
          <a:r>
            <a:rPr lang="tr-TR" dirty="0"/>
            <a:t>ve </a:t>
          </a:r>
          <a:r>
            <a:rPr lang="tr-TR" dirty="0" smtClean="0"/>
            <a:t>duyarlılığını artırır,</a:t>
          </a:r>
          <a:endParaRPr lang="en-US" dirty="0"/>
        </a:p>
      </dgm:t>
    </dgm:pt>
    <dgm:pt modelId="{FE491499-7121-405A-A813-00D75F7FDC74}" type="parTrans" cxnId="{62181E71-4F07-4622-B39D-DEF7C016F877}">
      <dgm:prSet/>
      <dgm:spPr/>
      <dgm:t>
        <a:bodyPr/>
        <a:lstStyle/>
        <a:p>
          <a:endParaRPr lang="en-US"/>
        </a:p>
      </dgm:t>
    </dgm:pt>
    <dgm:pt modelId="{99BC62D7-AD2A-43C2-907E-70C8B109F03B}" type="sibTrans" cxnId="{62181E71-4F07-4622-B39D-DEF7C016F877}">
      <dgm:prSet/>
      <dgm:spPr/>
      <dgm:t>
        <a:bodyPr/>
        <a:lstStyle/>
        <a:p>
          <a:endParaRPr lang="en-US"/>
        </a:p>
      </dgm:t>
    </dgm:pt>
    <dgm:pt modelId="{1C5F00F4-A6BF-4AFA-BC42-F3E7D7599347}">
      <dgm:prSet/>
      <dgm:spPr>
        <a:solidFill>
          <a:schemeClr val="accent2">
            <a:lumMod val="50000"/>
          </a:schemeClr>
        </a:solidFill>
      </dgm:spPr>
      <dgm:t>
        <a:bodyPr/>
        <a:lstStyle/>
        <a:p>
          <a:r>
            <a:rPr lang="tr-TR" dirty="0"/>
            <a:t>Kariyer ve eğitim için yararlı bilgiler sağlayarak mezunların iş bulmalarını </a:t>
          </a:r>
          <a:r>
            <a:rPr lang="tr-TR" dirty="0" smtClean="0"/>
            <a:t>kolaylaştırır.</a:t>
          </a:r>
          <a:endParaRPr lang="en-US" dirty="0"/>
        </a:p>
      </dgm:t>
    </dgm:pt>
    <dgm:pt modelId="{D0475BBF-2E83-4FC5-A687-E60410F37028}" type="parTrans" cxnId="{02E04A9C-F3F3-4CC3-A906-DBB3B35266C0}">
      <dgm:prSet/>
      <dgm:spPr/>
      <dgm:t>
        <a:bodyPr/>
        <a:lstStyle/>
        <a:p>
          <a:endParaRPr lang="en-US"/>
        </a:p>
      </dgm:t>
    </dgm:pt>
    <dgm:pt modelId="{BD34137B-AACA-4FC3-A270-12810543AAAC}" type="sibTrans" cxnId="{02E04A9C-F3F3-4CC3-A906-DBB3B35266C0}">
      <dgm:prSet/>
      <dgm:spPr/>
      <dgm:t>
        <a:bodyPr/>
        <a:lstStyle/>
        <a:p>
          <a:endParaRPr lang="en-US"/>
        </a:p>
      </dgm:t>
    </dgm:pt>
    <dgm:pt modelId="{C11A79C5-FF28-4465-83B1-4BC792421503}" type="pres">
      <dgm:prSet presAssocID="{8B430A6F-603A-476E-9FD4-F62B721B50AA}" presName="linear" presStyleCnt="0">
        <dgm:presLayoutVars>
          <dgm:animLvl val="lvl"/>
          <dgm:resizeHandles val="exact"/>
        </dgm:presLayoutVars>
      </dgm:prSet>
      <dgm:spPr/>
      <dgm:t>
        <a:bodyPr/>
        <a:lstStyle/>
        <a:p>
          <a:endParaRPr lang="tr-TR"/>
        </a:p>
      </dgm:t>
    </dgm:pt>
    <dgm:pt modelId="{7085707B-F6A3-48CC-AD62-39EB81A0B1C4}" type="pres">
      <dgm:prSet presAssocID="{085CC886-CD17-420A-96B1-18FC0D27272B}" presName="parentText" presStyleLbl="node1" presStyleIdx="0" presStyleCnt="5">
        <dgm:presLayoutVars>
          <dgm:chMax val="0"/>
          <dgm:bulletEnabled val="1"/>
        </dgm:presLayoutVars>
      </dgm:prSet>
      <dgm:spPr/>
      <dgm:t>
        <a:bodyPr/>
        <a:lstStyle/>
        <a:p>
          <a:endParaRPr lang="tr-TR"/>
        </a:p>
      </dgm:t>
    </dgm:pt>
    <dgm:pt modelId="{548B81DB-5B98-471B-A885-09846ABB6CA8}" type="pres">
      <dgm:prSet presAssocID="{1F949573-9A07-46E9-808E-ACB2269B9B2C}" presName="spacer" presStyleCnt="0"/>
      <dgm:spPr/>
    </dgm:pt>
    <dgm:pt modelId="{625A018B-2F12-4DFC-BF09-3B62A8008F57}" type="pres">
      <dgm:prSet presAssocID="{5432EBA9-DD75-426F-B92F-D7C9EB98E1BC}" presName="parentText" presStyleLbl="node1" presStyleIdx="1" presStyleCnt="5">
        <dgm:presLayoutVars>
          <dgm:chMax val="0"/>
          <dgm:bulletEnabled val="1"/>
        </dgm:presLayoutVars>
      </dgm:prSet>
      <dgm:spPr/>
      <dgm:t>
        <a:bodyPr/>
        <a:lstStyle/>
        <a:p>
          <a:endParaRPr lang="tr-TR"/>
        </a:p>
      </dgm:t>
    </dgm:pt>
    <dgm:pt modelId="{68F30D97-C37D-41B3-B50B-B42217FECCAE}" type="pres">
      <dgm:prSet presAssocID="{61C9A956-C2FD-4B16-8CF1-ADF3FA0D0AFD}" presName="spacer" presStyleCnt="0"/>
      <dgm:spPr/>
    </dgm:pt>
    <dgm:pt modelId="{A8237CA2-8B6B-497B-B34A-C5E404A8A37B}" type="pres">
      <dgm:prSet presAssocID="{58E551D1-11D8-4858-B26F-F74D7C61E64E}" presName="parentText" presStyleLbl="node1" presStyleIdx="2" presStyleCnt="5">
        <dgm:presLayoutVars>
          <dgm:chMax val="0"/>
          <dgm:bulletEnabled val="1"/>
        </dgm:presLayoutVars>
      </dgm:prSet>
      <dgm:spPr/>
      <dgm:t>
        <a:bodyPr/>
        <a:lstStyle/>
        <a:p>
          <a:endParaRPr lang="tr-TR"/>
        </a:p>
      </dgm:t>
    </dgm:pt>
    <dgm:pt modelId="{A36E0B74-C03C-471C-B6A4-E9948E057148}" type="pres">
      <dgm:prSet presAssocID="{528D6E8B-C523-4300-B3E4-FC26383D0289}" presName="spacer" presStyleCnt="0"/>
      <dgm:spPr/>
    </dgm:pt>
    <dgm:pt modelId="{F43C7469-CE53-4C61-9313-28103B9B2AB0}" type="pres">
      <dgm:prSet presAssocID="{24AC7C6E-5783-4EC5-A1C3-2FDB303379AA}" presName="parentText" presStyleLbl="node1" presStyleIdx="3" presStyleCnt="5">
        <dgm:presLayoutVars>
          <dgm:chMax val="0"/>
          <dgm:bulletEnabled val="1"/>
        </dgm:presLayoutVars>
      </dgm:prSet>
      <dgm:spPr/>
      <dgm:t>
        <a:bodyPr/>
        <a:lstStyle/>
        <a:p>
          <a:endParaRPr lang="tr-TR"/>
        </a:p>
      </dgm:t>
    </dgm:pt>
    <dgm:pt modelId="{BFC4A33B-53BC-46B9-B661-9D08ABA1E6EA}" type="pres">
      <dgm:prSet presAssocID="{99BC62D7-AD2A-43C2-907E-70C8B109F03B}" presName="spacer" presStyleCnt="0"/>
      <dgm:spPr/>
    </dgm:pt>
    <dgm:pt modelId="{B5A22109-96C9-4A6D-8233-B352141922BB}" type="pres">
      <dgm:prSet presAssocID="{1C5F00F4-A6BF-4AFA-BC42-F3E7D7599347}" presName="parentText" presStyleLbl="node1" presStyleIdx="4" presStyleCnt="5">
        <dgm:presLayoutVars>
          <dgm:chMax val="0"/>
          <dgm:bulletEnabled val="1"/>
        </dgm:presLayoutVars>
      </dgm:prSet>
      <dgm:spPr/>
      <dgm:t>
        <a:bodyPr/>
        <a:lstStyle/>
        <a:p>
          <a:endParaRPr lang="tr-TR"/>
        </a:p>
      </dgm:t>
    </dgm:pt>
  </dgm:ptLst>
  <dgm:cxnLst>
    <dgm:cxn modelId="{B00455BB-FA90-4EAE-9B73-0D756E3C3CCA}" type="presOf" srcId="{24AC7C6E-5783-4EC5-A1C3-2FDB303379AA}" destId="{F43C7469-CE53-4C61-9313-28103B9B2AB0}" srcOrd="0" destOrd="0" presId="urn:microsoft.com/office/officeart/2005/8/layout/vList2"/>
    <dgm:cxn modelId="{3205E545-9395-42F3-B7FB-662F32C83344}" type="presOf" srcId="{5432EBA9-DD75-426F-B92F-D7C9EB98E1BC}" destId="{625A018B-2F12-4DFC-BF09-3B62A8008F57}" srcOrd="0" destOrd="0" presId="urn:microsoft.com/office/officeart/2005/8/layout/vList2"/>
    <dgm:cxn modelId="{62181E71-4F07-4622-B39D-DEF7C016F877}" srcId="{8B430A6F-603A-476E-9FD4-F62B721B50AA}" destId="{24AC7C6E-5783-4EC5-A1C3-2FDB303379AA}" srcOrd="3" destOrd="0" parTransId="{FE491499-7121-405A-A813-00D75F7FDC74}" sibTransId="{99BC62D7-AD2A-43C2-907E-70C8B109F03B}"/>
    <dgm:cxn modelId="{7A119266-1E6F-4299-A99E-EAB741DDEF4F}" srcId="{8B430A6F-603A-476E-9FD4-F62B721B50AA}" destId="{58E551D1-11D8-4858-B26F-F74D7C61E64E}" srcOrd="2" destOrd="0" parTransId="{323AB454-8243-4353-931D-B32202C1FBC0}" sibTransId="{528D6E8B-C523-4300-B3E4-FC26383D0289}"/>
    <dgm:cxn modelId="{28A89330-5759-4755-BB12-F5C1D79D0BFD}" type="presOf" srcId="{085CC886-CD17-420A-96B1-18FC0D27272B}" destId="{7085707B-F6A3-48CC-AD62-39EB81A0B1C4}" srcOrd="0" destOrd="0" presId="urn:microsoft.com/office/officeart/2005/8/layout/vList2"/>
    <dgm:cxn modelId="{7CD0DD16-3961-4E7F-8D23-141C522200EB}" type="presOf" srcId="{8B430A6F-603A-476E-9FD4-F62B721B50AA}" destId="{C11A79C5-FF28-4465-83B1-4BC792421503}" srcOrd="0" destOrd="0" presId="urn:microsoft.com/office/officeart/2005/8/layout/vList2"/>
    <dgm:cxn modelId="{B3AC4EC2-43C5-4EA6-B398-4EA4982FE8C0}" type="presOf" srcId="{1C5F00F4-A6BF-4AFA-BC42-F3E7D7599347}" destId="{B5A22109-96C9-4A6D-8233-B352141922BB}" srcOrd="0" destOrd="0" presId="urn:microsoft.com/office/officeart/2005/8/layout/vList2"/>
    <dgm:cxn modelId="{02E04A9C-F3F3-4CC3-A906-DBB3B35266C0}" srcId="{8B430A6F-603A-476E-9FD4-F62B721B50AA}" destId="{1C5F00F4-A6BF-4AFA-BC42-F3E7D7599347}" srcOrd="4" destOrd="0" parTransId="{D0475BBF-2E83-4FC5-A687-E60410F37028}" sibTransId="{BD34137B-AACA-4FC3-A270-12810543AAAC}"/>
    <dgm:cxn modelId="{67026009-4147-4BAE-93B2-8BBF080B10AB}" srcId="{8B430A6F-603A-476E-9FD4-F62B721B50AA}" destId="{085CC886-CD17-420A-96B1-18FC0D27272B}" srcOrd="0" destOrd="0" parTransId="{6EBEE4DD-39AA-42BF-AFAD-299F3B29D6C9}" sibTransId="{1F949573-9A07-46E9-808E-ACB2269B9B2C}"/>
    <dgm:cxn modelId="{A19A6E6F-87A0-4C77-A249-BFDD48808F83}" type="presOf" srcId="{58E551D1-11D8-4858-B26F-F74D7C61E64E}" destId="{A8237CA2-8B6B-497B-B34A-C5E404A8A37B}" srcOrd="0" destOrd="0" presId="urn:microsoft.com/office/officeart/2005/8/layout/vList2"/>
    <dgm:cxn modelId="{8E7B2749-A59E-4910-8CF5-0F2ACFC4AF28}" srcId="{8B430A6F-603A-476E-9FD4-F62B721B50AA}" destId="{5432EBA9-DD75-426F-B92F-D7C9EB98E1BC}" srcOrd="1" destOrd="0" parTransId="{D330412E-34D8-4777-8BED-DC54DEC18A3A}" sibTransId="{61C9A956-C2FD-4B16-8CF1-ADF3FA0D0AFD}"/>
    <dgm:cxn modelId="{C4ECA579-6BFB-4563-A032-04986AF5FAA9}" type="presParOf" srcId="{C11A79C5-FF28-4465-83B1-4BC792421503}" destId="{7085707B-F6A3-48CC-AD62-39EB81A0B1C4}" srcOrd="0" destOrd="0" presId="urn:microsoft.com/office/officeart/2005/8/layout/vList2"/>
    <dgm:cxn modelId="{327F28F7-238A-492E-8FB7-31B9E556BA4B}" type="presParOf" srcId="{C11A79C5-FF28-4465-83B1-4BC792421503}" destId="{548B81DB-5B98-471B-A885-09846ABB6CA8}" srcOrd="1" destOrd="0" presId="urn:microsoft.com/office/officeart/2005/8/layout/vList2"/>
    <dgm:cxn modelId="{5E62CB29-BC62-456C-A990-3DF420ED1414}" type="presParOf" srcId="{C11A79C5-FF28-4465-83B1-4BC792421503}" destId="{625A018B-2F12-4DFC-BF09-3B62A8008F57}" srcOrd="2" destOrd="0" presId="urn:microsoft.com/office/officeart/2005/8/layout/vList2"/>
    <dgm:cxn modelId="{E327883F-E155-49DD-AF4A-A00F29A3AF74}" type="presParOf" srcId="{C11A79C5-FF28-4465-83B1-4BC792421503}" destId="{68F30D97-C37D-41B3-B50B-B42217FECCAE}" srcOrd="3" destOrd="0" presId="urn:microsoft.com/office/officeart/2005/8/layout/vList2"/>
    <dgm:cxn modelId="{9AE01335-B10A-4E02-ABAC-B80FB94BA5BF}" type="presParOf" srcId="{C11A79C5-FF28-4465-83B1-4BC792421503}" destId="{A8237CA2-8B6B-497B-B34A-C5E404A8A37B}" srcOrd="4" destOrd="0" presId="urn:microsoft.com/office/officeart/2005/8/layout/vList2"/>
    <dgm:cxn modelId="{32358878-D844-48CC-8E6F-C27899067310}" type="presParOf" srcId="{C11A79C5-FF28-4465-83B1-4BC792421503}" destId="{A36E0B74-C03C-471C-B6A4-E9948E057148}" srcOrd="5" destOrd="0" presId="urn:microsoft.com/office/officeart/2005/8/layout/vList2"/>
    <dgm:cxn modelId="{9BC3221F-08EC-41F9-836B-DA6E1249BB3B}" type="presParOf" srcId="{C11A79C5-FF28-4465-83B1-4BC792421503}" destId="{F43C7469-CE53-4C61-9313-28103B9B2AB0}" srcOrd="6" destOrd="0" presId="urn:microsoft.com/office/officeart/2005/8/layout/vList2"/>
    <dgm:cxn modelId="{C1B309AF-DC4D-4196-87C1-E1C4207F3A26}" type="presParOf" srcId="{C11A79C5-FF28-4465-83B1-4BC792421503}" destId="{BFC4A33B-53BC-46B9-B661-9D08ABA1E6EA}" srcOrd="7" destOrd="0" presId="urn:microsoft.com/office/officeart/2005/8/layout/vList2"/>
    <dgm:cxn modelId="{206CD8E1-1BA8-46EE-BA90-CB9331C49667}" type="presParOf" srcId="{C11A79C5-FF28-4465-83B1-4BC792421503}" destId="{B5A22109-96C9-4A6D-8233-B352141922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D75C-3FA2-45D0-9326-293B4FBFF989}">
      <dsp:nvSpPr>
        <dsp:cNvPr id="0" name=""/>
        <dsp:cNvSpPr/>
      </dsp:nvSpPr>
      <dsp:spPr>
        <a:xfrm rot="5400000">
          <a:off x="3772516" y="-535694"/>
          <a:ext cx="3180879" cy="5047488"/>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tr-TR" sz="2500" kern="1200" dirty="0"/>
            <a:t>Kuruma olan güvenirliği </a:t>
          </a:r>
          <a:r>
            <a:rPr lang="tr-TR" sz="2500" kern="1200" dirty="0" smtClean="0"/>
            <a:t>sağlama,</a:t>
          </a:r>
          <a:endParaRPr lang="en-US" sz="2500" kern="1200" dirty="0"/>
        </a:p>
        <a:p>
          <a:pPr marL="228600" lvl="1" indent="-228600" algn="l" defTabSz="1111250">
            <a:lnSpc>
              <a:spcPct val="90000"/>
            </a:lnSpc>
            <a:spcBef>
              <a:spcPct val="0"/>
            </a:spcBef>
            <a:spcAft>
              <a:spcPct val="15000"/>
            </a:spcAft>
            <a:buChar char="••"/>
          </a:pPr>
          <a:r>
            <a:rPr lang="tr-TR" sz="2500" kern="1200" dirty="0"/>
            <a:t>Verimliliği </a:t>
          </a:r>
          <a:r>
            <a:rPr lang="tr-TR" sz="2500" kern="1200" dirty="0" smtClean="0"/>
            <a:t>artırma,</a:t>
          </a:r>
          <a:endParaRPr lang="en-US" sz="2500" kern="1200" dirty="0"/>
        </a:p>
        <a:p>
          <a:pPr marL="228600" lvl="1" indent="-228600" algn="l" defTabSz="1111250">
            <a:lnSpc>
              <a:spcPct val="90000"/>
            </a:lnSpc>
            <a:spcBef>
              <a:spcPct val="0"/>
            </a:spcBef>
            <a:spcAft>
              <a:spcPct val="15000"/>
            </a:spcAft>
            <a:buChar char="••"/>
          </a:pPr>
          <a:r>
            <a:rPr lang="tr-TR" sz="2500" kern="1200" dirty="0" smtClean="0"/>
            <a:t>Eğitim kalitesini iyileştirme</a:t>
          </a:r>
          <a:endParaRPr lang="en-US" sz="2500" kern="1200" dirty="0"/>
        </a:p>
        <a:p>
          <a:pPr marL="228600" lvl="1" indent="-228600" algn="l" defTabSz="1111250">
            <a:lnSpc>
              <a:spcPct val="90000"/>
            </a:lnSpc>
            <a:spcBef>
              <a:spcPct val="0"/>
            </a:spcBef>
            <a:spcAft>
              <a:spcPct val="15000"/>
            </a:spcAft>
            <a:buChar char="••"/>
          </a:pPr>
          <a:r>
            <a:rPr lang="tr-TR" sz="2500" kern="1200" dirty="0" smtClean="0"/>
            <a:t>Kaliteyi güvence altına alma,</a:t>
          </a:r>
          <a:endParaRPr lang="en-US" sz="2500" kern="1200" dirty="0"/>
        </a:p>
        <a:p>
          <a:pPr marL="228600" lvl="1" indent="-228600" algn="l" defTabSz="1111250">
            <a:lnSpc>
              <a:spcPct val="90000"/>
            </a:lnSpc>
            <a:spcBef>
              <a:spcPct val="0"/>
            </a:spcBef>
            <a:spcAft>
              <a:spcPct val="15000"/>
            </a:spcAft>
            <a:buChar char="••"/>
          </a:pPr>
          <a:r>
            <a:rPr lang="tr-TR" sz="2500" kern="1200" dirty="0"/>
            <a:t>Kurumların karşılıklı birbirlerini tanıma sürecini </a:t>
          </a:r>
          <a:r>
            <a:rPr lang="tr-TR" sz="2500" kern="1200" dirty="0" smtClean="0"/>
            <a:t>kolaylaştırma </a:t>
          </a:r>
          <a:r>
            <a:rPr lang="tr-TR" sz="2500" kern="1200" dirty="0"/>
            <a:t>ve </a:t>
          </a:r>
          <a:r>
            <a:rPr lang="tr-TR" sz="2500" kern="1200" dirty="0" smtClean="0"/>
            <a:t>hızlandırmayı sağlar.</a:t>
          </a:r>
          <a:endParaRPr lang="en-US" sz="2500" kern="1200" dirty="0"/>
        </a:p>
      </dsp:txBody>
      <dsp:txXfrm rot="-5400000">
        <a:off x="2839212" y="552888"/>
        <a:ext cx="4892210" cy="2870323"/>
      </dsp:txXfrm>
    </dsp:sp>
    <dsp:sp modelId="{C03332B6-DB7F-404E-AD54-0BCD36600A9D}">
      <dsp:nvSpPr>
        <dsp:cNvPr id="0" name=""/>
        <dsp:cNvSpPr/>
      </dsp:nvSpPr>
      <dsp:spPr>
        <a:xfrm>
          <a:off x="0" y="0"/>
          <a:ext cx="2839212" cy="397609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tr-TR" sz="3400" kern="1200" dirty="0" smtClean="0">
              <a:solidFill>
                <a:schemeClr val="tx1"/>
              </a:solidFill>
            </a:rPr>
            <a:t>Akreditasyon </a:t>
          </a:r>
        </a:p>
        <a:p>
          <a:pPr lvl="0" algn="ctr" defTabSz="1511300">
            <a:lnSpc>
              <a:spcPct val="90000"/>
            </a:lnSpc>
            <a:spcBef>
              <a:spcPct val="0"/>
            </a:spcBef>
            <a:spcAft>
              <a:spcPct val="35000"/>
            </a:spcAft>
          </a:pPr>
          <a:r>
            <a:rPr lang="tr-TR" sz="3400" kern="1200" dirty="0" smtClean="0">
              <a:solidFill>
                <a:schemeClr val="tx1"/>
              </a:solidFill>
            </a:rPr>
            <a:t>Hemşirelik eğitiminde; </a:t>
          </a:r>
          <a:endParaRPr lang="en-US" sz="3400" kern="1200" dirty="0">
            <a:solidFill>
              <a:schemeClr val="tx1"/>
            </a:solidFill>
          </a:endParaRPr>
        </a:p>
      </dsp:txBody>
      <dsp:txXfrm>
        <a:off x="138599" y="138599"/>
        <a:ext cx="2562014" cy="3698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5707B-F6A3-48CC-AD62-39EB81A0B1C4}">
      <dsp:nvSpPr>
        <dsp:cNvPr id="0" name=""/>
        <dsp:cNvSpPr/>
      </dsp:nvSpPr>
      <dsp:spPr>
        <a:xfrm>
          <a:off x="0" y="131335"/>
          <a:ext cx="4697730" cy="1006931"/>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solidFill>
                <a:schemeClr val="tx1"/>
              </a:solidFill>
            </a:rPr>
            <a:t>Diploma ve unvanların </a:t>
          </a:r>
          <a:r>
            <a:rPr lang="tr-TR" sz="1800" kern="1200" dirty="0" err="1">
              <a:solidFill>
                <a:schemeClr val="tx1"/>
              </a:solidFill>
            </a:rPr>
            <a:t>karşılaştırılabilirliğine</a:t>
          </a:r>
          <a:r>
            <a:rPr lang="tr-TR" sz="1800" kern="1200" dirty="0">
              <a:solidFill>
                <a:schemeClr val="tx1"/>
              </a:solidFill>
            </a:rPr>
            <a:t> yardımcı </a:t>
          </a:r>
          <a:r>
            <a:rPr lang="tr-TR" sz="1800" kern="1200" dirty="0" smtClean="0">
              <a:solidFill>
                <a:schemeClr val="tx1"/>
              </a:solidFill>
            </a:rPr>
            <a:t>olur,</a:t>
          </a:r>
          <a:endParaRPr lang="en-US" sz="1800" kern="1200" dirty="0">
            <a:solidFill>
              <a:schemeClr val="tx1"/>
            </a:solidFill>
          </a:endParaRPr>
        </a:p>
      </dsp:txBody>
      <dsp:txXfrm>
        <a:off x="49154" y="180489"/>
        <a:ext cx="4599422" cy="908623"/>
      </dsp:txXfrm>
    </dsp:sp>
    <dsp:sp modelId="{625A018B-2F12-4DFC-BF09-3B62A8008F57}">
      <dsp:nvSpPr>
        <dsp:cNvPr id="0" name=""/>
        <dsp:cNvSpPr/>
      </dsp:nvSpPr>
      <dsp:spPr>
        <a:xfrm>
          <a:off x="0" y="1190107"/>
          <a:ext cx="4697730" cy="1006931"/>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solidFill>
                <a:schemeClr val="tx1"/>
              </a:solidFill>
            </a:rPr>
            <a:t>Öğrenci ve öğretim elemanlarının kurumlar arasında değişimini </a:t>
          </a:r>
          <a:r>
            <a:rPr lang="tr-TR" sz="1800" kern="1200" dirty="0" smtClean="0">
              <a:solidFill>
                <a:schemeClr val="tx1"/>
              </a:solidFill>
            </a:rPr>
            <a:t>kolaylaştırabilir,</a:t>
          </a:r>
          <a:endParaRPr lang="en-US" sz="1800" kern="1200" dirty="0">
            <a:solidFill>
              <a:schemeClr val="tx1"/>
            </a:solidFill>
          </a:endParaRPr>
        </a:p>
      </dsp:txBody>
      <dsp:txXfrm>
        <a:off x="49154" y="1239261"/>
        <a:ext cx="4599422" cy="908623"/>
      </dsp:txXfrm>
    </dsp:sp>
    <dsp:sp modelId="{A8237CA2-8B6B-497B-B34A-C5E404A8A37B}">
      <dsp:nvSpPr>
        <dsp:cNvPr id="0" name=""/>
        <dsp:cNvSpPr/>
      </dsp:nvSpPr>
      <dsp:spPr>
        <a:xfrm>
          <a:off x="0" y="2248878"/>
          <a:ext cx="4697730" cy="100693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solidFill>
                <a:schemeClr val="tx1"/>
              </a:solidFill>
            </a:rPr>
            <a:t>Mezunların çalışma yaşamına girişlerinde temel standartları </a:t>
          </a:r>
          <a:r>
            <a:rPr lang="tr-TR" sz="1800" kern="1200" dirty="0" smtClean="0">
              <a:solidFill>
                <a:schemeClr val="tx1"/>
              </a:solidFill>
            </a:rPr>
            <a:t>karşılamasına yardımcı olur, </a:t>
          </a:r>
          <a:endParaRPr lang="en-US" sz="1800" kern="1200" dirty="0">
            <a:solidFill>
              <a:schemeClr val="tx1"/>
            </a:solidFill>
          </a:endParaRPr>
        </a:p>
      </dsp:txBody>
      <dsp:txXfrm>
        <a:off x="49154" y="2298032"/>
        <a:ext cx="4599422" cy="908623"/>
      </dsp:txXfrm>
    </dsp:sp>
    <dsp:sp modelId="{F43C7469-CE53-4C61-9313-28103B9B2AB0}">
      <dsp:nvSpPr>
        <dsp:cNvPr id="0" name=""/>
        <dsp:cNvSpPr/>
      </dsp:nvSpPr>
      <dsp:spPr>
        <a:xfrm>
          <a:off x="0" y="3307649"/>
          <a:ext cx="4697730" cy="100693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Öğretim üyeleri ve </a:t>
          </a:r>
          <a:r>
            <a:rPr lang="tr-TR" sz="1800" kern="1200" dirty="0" smtClean="0"/>
            <a:t>yöneticilerin </a:t>
          </a:r>
          <a:r>
            <a:rPr lang="tr-TR" sz="1800" kern="1200" dirty="0"/>
            <a:t>iyileştirilmesi gereken alanlara karşı </a:t>
          </a:r>
          <a:r>
            <a:rPr lang="tr-TR" sz="1800" kern="1200" dirty="0" smtClean="0"/>
            <a:t>farkındalığını </a:t>
          </a:r>
          <a:r>
            <a:rPr lang="tr-TR" sz="1800" kern="1200" dirty="0"/>
            <a:t>ve </a:t>
          </a:r>
          <a:r>
            <a:rPr lang="tr-TR" sz="1800" kern="1200" dirty="0" smtClean="0"/>
            <a:t>duyarlılığını artırır,</a:t>
          </a:r>
          <a:endParaRPr lang="en-US" sz="1800" kern="1200" dirty="0"/>
        </a:p>
      </dsp:txBody>
      <dsp:txXfrm>
        <a:off x="49154" y="3356803"/>
        <a:ext cx="4599422" cy="908623"/>
      </dsp:txXfrm>
    </dsp:sp>
    <dsp:sp modelId="{B5A22109-96C9-4A6D-8233-B352141922BB}">
      <dsp:nvSpPr>
        <dsp:cNvPr id="0" name=""/>
        <dsp:cNvSpPr/>
      </dsp:nvSpPr>
      <dsp:spPr>
        <a:xfrm>
          <a:off x="0" y="4366420"/>
          <a:ext cx="4697730" cy="1006931"/>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Kariyer ve eğitim için yararlı bilgiler sağlayarak mezunların iş bulmalarını </a:t>
          </a:r>
          <a:r>
            <a:rPr lang="tr-TR" sz="1800" kern="1200" dirty="0" smtClean="0"/>
            <a:t>kolaylaştırır.</a:t>
          </a:r>
          <a:endParaRPr lang="en-US" sz="1800" kern="1200" dirty="0"/>
        </a:p>
      </dsp:txBody>
      <dsp:txXfrm>
        <a:off x="49154" y="4415574"/>
        <a:ext cx="4599422"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9D44E-B1EA-4C1F-8FB8-520F64328A94}" type="datetimeFigureOut">
              <a:rPr lang="tr-TR" smtClean="0"/>
              <a:t>31.10.2022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04D79-00E7-4C6B-9E29-CDDB283A0FE3}" type="slidenum">
              <a:rPr lang="tr-TR" smtClean="0"/>
              <a:t>‹#›</a:t>
            </a:fld>
            <a:endParaRPr lang="tr-TR"/>
          </a:p>
        </p:txBody>
      </p:sp>
    </p:spTree>
    <p:extLst>
      <p:ext uri="{BB962C8B-B14F-4D97-AF65-F5344CB8AC3E}">
        <p14:creationId xmlns:p14="http://schemas.microsoft.com/office/powerpoint/2010/main" val="308717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5" name="Altbilgi Yer Tutucusu 4"/>
          <p:cNvSpPr>
            <a:spLocks noGrp="1"/>
          </p:cNvSpPr>
          <p:nvPr>
            <p:ph type="ftr" sz="quarter" idx="10"/>
          </p:nvPr>
        </p:nvSpPr>
        <p:spPr/>
        <p:txBody>
          <a:bodyPr/>
          <a:lstStyle/>
          <a:p>
            <a:r>
              <a:rPr lang="tr-TR">
                <a:solidFill>
                  <a:prstClr val="black"/>
                </a:solidFill>
              </a:rPr>
              <a:t>Dr. Öğr. Üyesi Aliye ÇAYIR</a:t>
            </a:r>
          </a:p>
        </p:txBody>
      </p:sp>
    </p:spTree>
    <p:extLst>
      <p:ext uri="{BB962C8B-B14F-4D97-AF65-F5344CB8AC3E}">
        <p14:creationId xmlns:p14="http://schemas.microsoft.com/office/powerpoint/2010/main" val="315889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31.10.2022</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85"/>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84"/>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31.10.2022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0582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772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5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433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7889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2"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270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746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78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219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31.10.2022</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7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4043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0408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150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9078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9411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3"/>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709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2842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2"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391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7547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71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31.10.2022</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0883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7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8011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8183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8750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6778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5095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092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3665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2"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452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41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31.10.2022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2883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3038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6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953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69820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35217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51507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3790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3"/>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9984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7845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2"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72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31.10.2022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9704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5161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3465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6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2180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4180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7491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6558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0226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2747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758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31.10.2022</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2"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228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8307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9219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5771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3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4737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63336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2462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7236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87244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006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31.10.2022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4969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1193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9136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16736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9312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11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658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30A65D-7BD0-485D-B4A1-9FD37E4025E2}" type="datetimeFigureOut">
              <a:rPr lang="tr-TR" smtClean="0">
                <a:solidFill>
                  <a:prstClr val="black">
                    <a:tint val="75000"/>
                  </a:prstClr>
                </a:solidFill>
              </a:rPr>
              <a:pPr/>
              <a:t>31.10.2022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F45E8D9-DE6A-4D3F-8DF2-00CE3F1D4EB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029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31.10.2022</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31.10.2022</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31.10.2022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1937517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29060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6813791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18378586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2048541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30A65D-7BD0-485D-B4A1-9FD37E4025E2}" type="datetimeFigureOut">
              <a:rPr lang="tr-TR" smtClean="0">
                <a:solidFill>
                  <a:prstClr val="black">
                    <a:tint val="75000"/>
                  </a:prstClr>
                </a:solidFill>
              </a:rPr>
              <a:pPr defTabSz="457200"/>
              <a:t>31.10.2022</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F45E8D9-DE6A-4D3F-8DF2-00CE3F1D4EB8}"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4242314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2132902"/>
            <a:ext cx="7772400" cy="1730623"/>
          </a:xfrm>
        </p:spPr>
        <p:txBody>
          <a:bodyPr>
            <a:normAutofit/>
          </a:bodyPr>
          <a:lstStyle/>
          <a:p>
            <a:pPr algn="ctr"/>
            <a:r>
              <a:rPr lang="tr-TR" dirty="0" smtClean="0">
                <a:solidFill>
                  <a:schemeClr val="tx1"/>
                </a:solidFill>
              </a:rPr>
              <a:t>Necmettin Erbakan Üniversitesi Hemşirelik Fakültesi</a:t>
            </a:r>
            <a:br>
              <a:rPr lang="tr-TR" dirty="0" smtClean="0">
                <a:solidFill>
                  <a:schemeClr val="tx1"/>
                </a:solidFill>
              </a:rPr>
            </a:br>
            <a:r>
              <a:rPr lang="tr-TR" dirty="0" smtClean="0">
                <a:solidFill>
                  <a:schemeClr val="tx1"/>
                </a:solidFill>
              </a:rPr>
              <a:t>Akreditasyon Süreci</a:t>
            </a:r>
            <a:endParaRPr lang="tr-TR" dirty="0">
              <a:solidFill>
                <a:schemeClr val="tx1"/>
              </a:solidFill>
            </a:endParaRPr>
          </a:p>
        </p:txBody>
      </p:sp>
      <p:sp>
        <p:nvSpPr>
          <p:cNvPr id="3" name="Alt Başlık 2"/>
          <p:cNvSpPr>
            <a:spLocks noGrp="1"/>
          </p:cNvSpPr>
          <p:nvPr>
            <p:ph type="subTitle" idx="1"/>
          </p:nvPr>
        </p:nvSpPr>
        <p:spPr>
          <a:xfrm>
            <a:off x="1691680" y="4221088"/>
            <a:ext cx="6172200" cy="1371600"/>
          </a:xfrm>
        </p:spPr>
        <p:txBody>
          <a:bodyPr/>
          <a:lstStyle/>
          <a:p>
            <a:pPr algn="ctr"/>
            <a:r>
              <a:rPr lang="tr-TR" dirty="0" smtClean="0"/>
              <a:t>2022-2023 Öğretim Yılı</a:t>
            </a:r>
          </a:p>
          <a:p>
            <a:pPr algn="ctr"/>
            <a:r>
              <a:rPr lang="tr-TR" dirty="0" smtClean="0"/>
              <a:t>Ekim 2022</a:t>
            </a:r>
          </a:p>
          <a:p>
            <a:pPr algn="ctr"/>
            <a:endParaRPr lang="tr-TR" dirty="0"/>
          </a:p>
        </p:txBody>
      </p:sp>
    </p:spTree>
    <p:extLst>
      <p:ext uri="{BB962C8B-B14F-4D97-AF65-F5344CB8AC3E}">
        <p14:creationId xmlns:p14="http://schemas.microsoft.com/office/powerpoint/2010/main" val="4062687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Başlık 1">
            <a:extLst>
              <a:ext uri="{FF2B5EF4-FFF2-40B4-BE49-F238E27FC236}">
                <a16:creationId xmlns="" xmlns:a16="http://schemas.microsoft.com/office/drawing/2014/main" id="{455A015F-9125-4B44-9A72-68FC95185FA1}"/>
              </a:ext>
            </a:extLst>
          </p:cNvPr>
          <p:cNvSpPr>
            <a:spLocks noGrp="1"/>
          </p:cNvSpPr>
          <p:nvPr>
            <p:ph type="title"/>
          </p:nvPr>
        </p:nvSpPr>
        <p:spPr>
          <a:xfrm>
            <a:off x="539553" y="329184"/>
            <a:ext cx="8122104" cy="1227608"/>
          </a:xfrm>
        </p:spPr>
        <p:txBody>
          <a:bodyPr anchor="b">
            <a:normAutofit/>
          </a:bodyPr>
          <a:lstStyle/>
          <a:p>
            <a:r>
              <a:rPr lang="tr-TR" sz="3800" dirty="0"/>
              <a:t>Ülkemizde Hemşirelik Eğitiminde  Akreditasyonun Başlama Süreci </a:t>
            </a:r>
          </a:p>
        </p:txBody>
      </p:sp>
      <p:sp>
        <p:nvSpPr>
          <p:cNvPr id="3" name="İçerik Yer Tutucusu 2">
            <a:extLst>
              <a:ext uri="{FF2B5EF4-FFF2-40B4-BE49-F238E27FC236}">
                <a16:creationId xmlns="" xmlns:a16="http://schemas.microsoft.com/office/drawing/2014/main" id="{1FF47092-BA51-40C4-BD80-469788A65D2D}"/>
              </a:ext>
            </a:extLst>
          </p:cNvPr>
          <p:cNvSpPr>
            <a:spLocks noGrp="1"/>
          </p:cNvSpPr>
          <p:nvPr>
            <p:ph idx="1"/>
          </p:nvPr>
        </p:nvSpPr>
        <p:spPr>
          <a:xfrm>
            <a:off x="251521" y="2204864"/>
            <a:ext cx="8712968" cy="4320480"/>
          </a:xfrm>
        </p:spPr>
        <p:txBody>
          <a:bodyPr>
            <a:noAutofit/>
          </a:bodyPr>
          <a:lstStyle/>
          <a:p>
            <a:pPr algn="just"/>
            <a:r>
              <a:rPr lang="tr-TR" sz="2400" dirty="0"/>
              <a:t>Ülkemizde, </a:t>
            </a:r>
            <a:r>
              <a:rPr lang="tr-TR" sz="2400" dirty="0" smtClean="0"/>
              <a:t>ilk </a:t>
            </a:r>
            <a:r>
              <a:rPr lang="tr-TR" sz="2400" dirty="0"/>
              <a:t>olarak Ege ve Atatürk Üniversitelerinin Hemşirelik Fakülteleri ile Erciyes Üniversitesi Sağlık Bilimleri Fakültesi Hemşirelik </a:t>
            </a:r>
            <a:r>
              <a:rPr lang="tr-TR" sz="2400" dirty="0" smtClean="0"/>
              <a:t>Bölümü akredite edilmiştir </a:t>
            </a:r>
            <a:r>
              <a:rPr lang="tr-TR" sz="2400" dirty="0"/>
              <a:t>(01.05.2016</a:t>
            </a:r>
            <a:r>
              <a:rPr lang="tr-TR" sz="2400" dirty="0" smtClean="0"/>
              <a:t>). </a:t>
            </a:r>
          </a:p>
          <a:p>
            <a:pPr algn="just"/>
            <a:endParaRPr lang="tr-TR" sz="2400" dirty="0"/>
          </a:p>
          <a:p>
            <a:pPr algn="just"/>
            <a:r>
              <a:rPr lang="tr-TR" sz="2400" dirty="0" smtClean="0"/>
              <a:t>Koç </a:t>
            </a:r>
            <a:r>
              <a:rPr lang="tr-TR" sz="2400" dirty="0"/>
              <a:t>Üniversitesi Hemşirelik Fakültesi ABD’nin hemşirelik alanında akreditasyon kuruluşlarından biri olan </a:t>
            </a:r>
            <a:r>
              <a:rPr lang="tr-TR" sz="2400" dirty="0" err="1"/>
              <a:t>Accreditation</a:t>
            </a:r>
            <a:r>
              <a:rPr lang="tr-TR" sz="2400" dirty="0"/>
              <a:t> </a:t>
            </a:r>
            <a:r>
              <a:rPr lang="tr-TR" sz="2400" dirty="0" err="1"/>
              <a:t>Commission</a:t>
            </a:r>
            <a:r>
              <a:rPr lang="tr-TR" sz="2400" dirty="0"/>
              <a:t> </a:t>
            </a:r>
            <a:r>
              <a:rPr lang="tr-TR" sz="2400" dirty="0" err="1"/>
              <a:t>for</a:t>
            </a:r>
            <a:r>
              <a:rPr lang="tr-TR" sz="2400" dirty="0"/>
              <a:t> </a:t>
            </a:r>
            <a:r>
              <a:rPr lang="tr-TR" sz="2400" dirty="0" err="1"/>
              <a:t>Education</a:t>
            </a:r>
            <a:r>
              <a:rPr lang="tr-TR" sz="2400" dirty="0"/>
              <a:t> in </a:t>
            </a:r>
            <a:r>
              <a:rPr lang="tr-TR" sz="2400" dirty="0" err="1"/>
              <a:t>Nursing</a:t>
            </a:r>
            <a:r>
              <a:rPr lang="tr-TR" sz="2400" dirty="0"/>
              <a:t> (ACEN) tarafından 2016 yılında akredite </a:t>
            </a:r>
            <a:r>
              <a:rPr lang="tr-TR" sz="2400" dirty="0" smtClean="0"/>
              <a:t>edilmiştir. Koç </a:t>
            </a:r>
            <a:r>
              <a:rPr lang="tr-TR" sz="2400" dirty="0"/>
              <a:t>Üniversitesi Hemşirelik Fakültesi ACEN tarafından akredite edilen Türkiye’deki ilk ve tek fakültedir.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6" y="1556802"/>
            <a:ext cx="3236913"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34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Başlık 1">
            <a:extLst>
              <a:ext uri="{FF2B5EF4-FFF2-40B4-BE49-F238E27FC236}">
                <a16:creationId xmlns="" xmlns:a16="http://schemas.microsoft.com/office/drawing/2014/main" id="{A4C771FE-5A62-4C75-8211-D745C085B55D}"/>
              </a:ext>
            </a:extLst>
          </p:cNvPr>
          <p:cNvSpPr>
            <a:spLocks noGrp="1"/>
          </p:cNvSpPr>
          <p:nvPr>
            <p:ph type="title"/>
          </p:nvPr>
        </p:nvSpPr>
        <p:spPr>
          <a:xfrm>
            <a:off x="3490722" y="329184"/>
            <a:ext cx="5170932" cy="1783080"/>
          </a:xfrm>
        </p:spPr>
        <p:txBody>
          <a:bodyPr anchor="b">
            <a:normAutofit/>
          </a:bodyPr>
          <a:lstStyle/>
          <a:p>
            <a:r>
              <a:rPr lang="tr-TR" sz="5400"/>
              <a:t>HEPDAK TARİHÇE</a:t>
            </a:r>
          </a:p>
        </p:txBody>
      </p:sp>
      <p:pic>
        <p:nvPicPr>
          <p:cNvPr id="4" name="Resim 3">
            <a:extLst>
              <a:ext uri="{FF2B5EF4-FFF2-40B4-BE49-F238E27FC236}">
                <a16:creationId xmlns="" xmlns:a16="http://schemas.microsoft.com/office/drawing/2014/main" id="{83C89D63-92C4-4118-97E2-157E2C765297}"/>
              </a:ext>
            </a:extLst>
          </p:cNvPr>
          <p:cNvPicPr>
            <a:picLocks noChangeAspect="1"/>
          </p:cNvPicPr>
          <p:nvPr/>
        </p:nvPicPr>
        <p:blipFill rotWithShape="1">
          <a:blip r:embed="rId2"/>
          <a:srcRect l="8743" r="10309"/>
          <a:stretch/>
        </p:blipFill>
        <p:spPr>
          <a:xfrm>
            <a:off x="16" y="1"/>
            <a:ext cx="303939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395728"/>
            <a:ext cx="3182692"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 name="İçerik Yer Tutucusu 2">
            <a:extLst>
              <a:ext uri="{FF2B5EF4-FFF2-40B4-BE49-F238E27FC236}">
                <a16:creationId xmlns="" xmlns:a16="http://schemas.microsoft.com/office/drawing/2014/main" id="{6AB487F4-94FF-4F4A-B83E-459BBF2EB93B}"/>
              </a:ext>
            </a:extLst>
          </p:cNvPr>
          <p:cNvSpPr>
            <a:spLocks noGrp="1"/>
          </p:cNvSpPr>
          <p:nvPr>
            <p:ph idx="1"/>
          </p:nvPr>
        </p:nvSpPr>
        <p:spPr>
          <a:xfrm>
            <a:off x="3490722" y="2706624"/>
            <a:ext cx="5170932" cy="3483864"/>
          </a:xfrm>
        </p:spPr>
        <p:txBody>
          <a:bodyPr>
            <a:normAutofit lnSpcReduction="10000"/>
          </a:bodyPr>
          <a:lstStyle/>
          <a:p>
            <a:r>
              <a:rPr lang="tr-TR" sz="2200"/>
              <a:t>HEMED (Nisan 2011-Temmuz 2013)</a:t>
            </a:r>
          </a:p>
          <a:p>
            <a:r>
              <a:rPr lang="tr-TR" sz="2200"/>
              <a:t>Hemşirelik Eğitim Programları Değerlendirme ve Akreditasyon Derneği- HEPDAK (Temmuz 2013-....)</a:t>
            </a:r>
          </a:p>
          <a:p>
            <a:r>
              <a:rPr lang="tr-TR" sz="2200"/>
              <a:t>YÖK Başvuru: 22 Ekim 2013</a:t>
            </a:r>
          </a:p>
          <a:p>
            <a:r>
              <a:rPr lang="tr-TR" sz="2200"/>
              <a:t>YÖK onayı: 25.12.2014-25.12.2016</a:t>
            </a:r>
          </a:p>
          <a:p>
            <a:r>
              <a:rPr lang="tr-TR" sz="2200"/>
              <a:t>YÖKAK onayı 2 yıl: 25.12. 2016- 25.12.2018</a:t>
            </a:r>
          </a:p>
          <a:p>
            <a:r>
              <a:rPr lang="tr-TR" sz="2200"/>
              <a:t>YÖKAK onayı:  5 yıl---25.12.208-25.12.2023</a:t>
            </a:r>
          </a:p>
          <a:p>
            <a:pPr marL="0" indent="0">
              <a:buNone/>
            </a:pPr>
            <a:endParaRPr lang="tr-TR" sz="2200"/>
          </a:p>
        </p:txBody>
      </p:sp>
    </p:spTree>
    <p:extLst>
      <p:ext uri="{BB962C8B-B14F-4D97-AF65-F5344CB8AC3E}">
        <p14:creationId xmlns:p14="http://schemas.microsoft.com/office/powerpoint/2010/main" val="2830912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AC1364A-3E3D-4F0D-8776-78AF3A270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7" name="Resim 6">
            <a:extLst>
              <a:ext uri="{FF2B5EF4-FFF2-40B4-BE49-F238E27FC236}">
                <a16:creationId xmlns="" xmlns:a16="http://schemas.microsoft.com/office/drawing/2014/main" id="{11B004BF-ED2C-4F55-99C3-3FF737C59009}"/>
              </a:ext>
            </a:extLst>
          </p:cNvPr>
          <p:cNvPicPr>
            <a:picLocks noChangeAspect="1"/>
          </p:cNvPicPr>
          <p:nvPr/>
        </p:nvPicPr>
        <p:blipFill>
          <a:blip r:embed="rId2"/>
          <a:stretch>
            <a:fillRect/>
          </a:stretch>
        </p:blipFill>
        <p:spPr>
          <a:xfrm>
            <a:off x="656138" y="801461"/>
            <a:ext cx="4584247" cy="1207184"/>
          </a:xfrm>
          <a:prstGeom prst="rect">
            <a:avLst/>
          </a:prstGeom>
        </p:spPr>
      </p:pic>
      <p:sp>
        <p:nvSpPr>
          <p:cNvPr id="14" name="sketchy line">
            <a:extLst>
              <a:ext uri="{FF2B5EF4-FFF2-40B4-BE49-F238E27FC236}">
                <a16:creationId xmlns=""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98122" y="2395728"/>
            <a:ext cx="3182692"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6" name="Resim 5">
            <a:extLst>
              <a:ext uri="{FF2B5EF4-FFF2-40B4-BE49-F238E27FC236}">
                <a16:creationId xmlns="" xmlns:a16="http://schemas.microsoft.com/office/drawing/2014/main" id="{2BEFCE41-CF26-4DED-AAD2-4C0AD4D9C393}"/>
              </a:ext>
            </a:extLst>
          </p:cNvPr>
          <p:cNvPicPr>
            <a:picLocks noChangeAspect="1"/>
          </p:cNvPicPr>
          <p:nvPr/>
        </p:nvPicPr>
        <p:blipFill>
          <a:blip r:embed="rId3"/>
          <a:stretch>
            <a:fillRect/>
          </a:stretch>
        </p:blipFill>
        <p:spPr>
          <a:xfrm>
            <a:off x="240048" y="4849392"/>
            <a:ext cx="5998259" cy="1399593"/>
          </a:xfrm>
          <a:prstGeom prst="rect">
            <a:avLst/>
          </a:prstGeom>
        </p:spPr>
      </p:pic>
      <p:sp>
        <p:nvSpPr>
          <p:cNvPr id="3" name="İçerik Yer Tutucusu 2">
            <a:extLst>
              <a:ext uri="{FF2B5EF4-FFF2-40B4-BE49-F238E27FC236}">
                <a16:creationId xmlns="" xmlns:a16="http://schemas.microsoft.com/office/drawing/2014/main" id="{D586ECC8-584E-475D-8E78-087C0463E1E2}"/>
              </a:ext>
            </a:extLst>
          </p:cNvPr>
          <p:cNvSpPr>
            <a:spLocks noGrp="1"/>
          </p:cNvSpPr>
          <p:nvPr>
            <p:ph idx="4294967295"/>
          </p:nvPr>
        </p:nvSpPr>
        <p:spPr>
          <a:xfrm>
            <a:off x="3598120" y="2706624"/>
            <a:ext cx="5066720" cy="3483864"/>
          </a:xfrm>
        </p:spPr>
        <p:txBody>
          <a:bodyPr vert="horz" lIns="91440" tIns="45720" rIns="91440" bIns="45720" rtlCol="0">
            <a:normAutofit/>
          </a:bodyPr>
          <a:lstStyle/>
          <a:p>
            <a:pPr marL="0" indent="0">
              <a:buNone/>
            </a:pPr>
            <a:r>
              <a:rPr lang="en-US" sz="2200" dirty="0"/>
              <a:t/>
            </a:r>
            <a:br>
              <a:rPr lang="en-US" sz="2200" dirty="0"/>
            </a:br>
            <a:r>
              <a:rPr lang="en-US" sz="2200" dirty="0" err="1"/>
              <a:t>Avrupanın</a:t>
            </a:r>
            <a:r>
              <a:rPr lang="en-US" sz="2200" dirty="0"/>
              <a:t> </a:t>
            </a:r>
            <a:r>
              <a:rPr lang="en-US" sz="2200" dirty="0" err="1"/>
              <a:t>Yüksek</a:t>
            </a:r>
            <a:r>
              <a:rPr lang="en-US" sz="2200" dirty="0"/>
              <a:t> </a:t>
            </a:r>
            <a:r>
              <a:rPr lang="en-US" sz="2200" dirty="0" err="1"/>
              <a:t>Öğretimde</a:t>
            </a:r>
            <a:r>
              <a:rPr lang="en-US" sz="2200" dirty="0"/>
              <a:t> </a:t>
            </a:r>
            <a:r>
              <a:rPr lang="en-US" sz="2200" dirty="0" err="1"/>
              <a:t>saygın</a:t>
            </a:r>
            <a:r>
              <a:rPr lang="en-US" sz="2200" dirty="0"/>
              <a:t> </a:t>
            </a:r>
            <a:r>
              <a:rPr lang="en-US" sz="2200" dirty="0" err="1"/>
              <a:t>bir</a:t>
            </a:r>
            <a:r>
              <a:rPr lang="en-US" sz="2200" dirty="0"/>
              <a:t> </a:t>
            </a:r>
            <a:r>
              <a:rPr lang="en-US" sz="2200" dirty="0" err="1"/>
              <a:t>Kalite</a:t>
            </a:r>
            <a:r>
              <a:rPr lang="en-US" sz="2200" dirty="0"/>
              <a:t> </a:t>
            </a:r>
            <a:r>
              <a:rPr lang="en-US" sz="2200" dirty="0" err="1"/>
              <a:t>Güvence</a:t>
            </a:r>
            <a:r>
              <a:rPr lang="en-US" sz="2200" dirty="0"/>
              <a:t> </a:t>
            </a:r>
            <a:r>
              <a:rPr lang="en-US" sz="2200" dirty="0" err="1"/>
              <a:t>Kuruluşu</a:t>
            </a:r>
            <a:r>
              <a:rPr lang="en-US" sz="2200" dirty="0"/>
              <a:t> </a:t>
            </a:r>
            <a:r>
              <a:rPr lang="en-US" sz="2200" dirty="0" err="1"/>
              <a:t>olan</a:t>
            </a:r>
            <a:r>
              <a:rPr lang="en-US" sz="2200" dirty="0"/>
              <a:t> “</a:t>
            </a:r>
            <a:r>
              <a:rPr lang="en-US" sz="2200" dirty="0" err="1"/>
              <a:t>Orta</a:t>
            </a:r>
            <a:r>
              <a:rPr lang="en-US" sz="2200" dirty="0"/>
              <a:t> </a:t>
            </a:r>
            <a:r>
              <a:rPr lang="en-US" sz="2200" dirty="0" err="1"/>
              <a:t>ve</a:t>
            </a:r>
            <a:r>
              <a:rPr lang="en-US" sz="2200" dirty="0"/>
              <a:t> </a:t>
            </a:r>
            <a:r>
              <a:rPr lang="en-US" sz="2200" dirty="0" err="1"/>
              <a:t>Doğu</a:t>
            </a:r>
            <a:r>
              <a:rPr lang="en-US" sz="2200" dirty="0"/>
              <a:t> </a:t>
            </a:r>
            <a:r>
              <a:rPr lang="en-US" sz="2200" dirty="0" err="1"/>
              <a:t>Avrupa</a:t>
            </a:r>
            <a:r>
              <a:rPr lang="en-US" sz="2200" dirty="0"/>
              <a:t> </a:t>
            </a:r>
            <a:r>
              <a:rPr lang="en-US" sz="2200" dirty="0" err="1"/>
              <a:t>Ağının</a:t>
            </a:r>
            <a:r>
              <a:rPr lang="en-US" sz="2200" dirty="0"/>
              <a:t>- CEENQA” </a:t>
            </a:r>
            <a:r>
              <a:rPr lang="en-US" sz="2200" dirty="0" err="1"/>
              <a:t>gözlemci</a:t>
            </a:r>
            <a:r>
              <a:rPr lang="en-US" sz="2200" dirty="0"/>
              <a:t> </a:t>
            </a:r>
            <a:r>
              <a:rPr lang="en-US" sz="2200" dirty="0" err="1"/>
              <a:t>üyesidir</a:t>
            </a:r>
            <a:r>
              <a:rPr lang="en-US" sz="2200" dirty="0"/>
              <a:t>.</a:t>
            </a:r>
            <a:br>
              <a:rPr lang="en-US" sz="2200" dirty="0"/>
            </a:br>
            <a:r>
              <a:rPr lang="en-US" sz="2200" dirty="0"/>
              <a:t> (</a:t>
            </a:r>
            <a:r>
              <a:rPr lang="en-US" sz="2200" dirty="0" err="1"/>
              <a:t>Mayıs</a:t>
            </a:r>
            <a:r>
              <a:rPr lang="en-US" sz="2200" dirty="0"/>
              <a:t> 2018-……) </a:t>
            </a:r>
          </a:p>
        </p:txBody>
      </p:sp>
    </p:spTree>
    <p:extLst>
      <p:ext uri="{BB962C8B-B14F-4D97-AF65-F5344CB8AC3E}">
        <p14:creationId xmlns:p14="http://schemas.microsoft.com/office/powerpoint/2010/main" val="394105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D9F7466-969F-246E-6A41-7F40D04D86C2}"/>
              </a:ext>
            </a:extLst>
          </p:cNvPr>
          <p:cNvSpPr>
            <a:spLocks noGrp="1"/>
          </p:cNvSpPr>
          <p:nvPr>
            <p:ph type="title"/>
          </p:nvPr>
        </p:nvSpPr>
        <p:spPr>
          <a:xfrm>
            <a:off x="354932" y="143184"/>
            <a:ext cx="8434137" cy="934286"/>
          </a:xfrm>
          <a:solidFill>
            <a:schemeClr val="accent4">
              <a:lumMod val="40000"/>
              <a:lumOff val="60000"/>
            </a:schemeClr>
          </a:solidFill>
        </p:spPr>
        <p:txBody>
          <a:bodyPr>
            <a:normAutofit fontScale="90000"/>
          </a:bodyPr>
          <a:lstStyle/>
          <a:p>
            <a:pPr algn="ctr"/>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HEMŞİRELİK </a:t>
            </a:r>
            <a:r>
              <a:rPr lang="tr-TR" sz="32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FAKÜLTESİ</a:t>
            </a:r>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r>
            <a:b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Akreditasyon </a:t>
            </a:r>
            <a:r>
              <a:rPr lang="tr-TR" sz="3200" b="1"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Sürecİ</a:t>
            </a:r>
            <a:r>
              <a:rPr lang="tr-TR" sz="32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a:t>
            </a:r>
            <a:endParaRPr lang="tr-TR" sz="3200" dirty="0">
              <a:solidFill>
                <a:srgbClr val="FF0000"/>
              </a:solidFill>
            </a:endParaRPr>
          </a:p>
        </p:txBody>
      </p:sp>
      <p:graphicFrame>
        <p:nvGraphicFramePr>
          <p:cNvPr id="4" name="İçerik Yer Tutucusu 3">
            <a:extLst>
              <a:ext uri="{FF2B5EF4-FFF2-40B4-BE49-F238E27FC236}">
                <a16:creationId xmlns="" xmlns:a16="http://schemas.microsoft.com/office/drawing/2014/main" id="{D994333A-ADFA-352F-D1E9-D3720F04CCB8}"/>
              </a:ext>
            </a:extLst>
          </p:cNvPr>
          <p:cNvGraphicFramePr>
            <a:graphicFrameLocks noGrp="1"/>
          </p:cNvGraphicFramePr>
          <p:nvPr>
            <p:ph idx="1"/>
            <p:extLst>
              <p:ext uri="{D42A27DB-BD31-4B8C-83A1-F6EECF244321}">
                <p14:modId xmlns:p14="http://schemas.microsoft.com/office/powerpoint/2010/main" val="3238761249"/>
              </p:ext>
            </p:extLst>
          </p:nvPr>
        </p:nvGraphicFramePr>
        <p:xfrm>
          <a:off x="251522" y="1484791"/>
          <a:ext cx="8448843" cy="4686677"/>
        </p:xfrm>
        <a:graphic>
          <a:graphicData uri="http://schemas.openxmlformats.org/drawingml/2006/table">
            <a:tbl>
              <a:tblPr firstRow="1" firstCol="1" bandRow="1">
                <a:tableStyleId>{5C22544A-7EE6-4342-B048-85BDC9FD1C3A}</a:tableStyleId>
              </a:tblPr>
              <a:tblGrid>
                <a:gridCol w="1653078"/>
                <a:gridCol w="6795765">
                  <a:extLst>
                    <a:ext uri="{9D8B030D-6E8A-4147-A177-3AD203B41FA5}">
                      <a16:colId xmlns="" xmlns:a16="http://schemas.microsoft.com/office/drawing/2014/main" val="2922249967"/>
                    </a:ext>
                  </a:extLst>
                </a:gridCol>
              </a:tblGrid>
              <a:tr h="1158957">
                <a:tc>
                  <a:txBody>
                    <a:bodyPr/>
                    <a:lstStyle/>
                    <a:p>
                      <a:pPr algn="just">
                        <a:lnSpc>
                          <a:spcPct val="100000"/>
                        </a:lnSpc>
                        <a:spcAft>
                          <a:spcPts val="1000"/>
                        </a:spcAft>
                      </a:pPr>
                      <a:endParaRPr lang="tr-TR" sz="1400" b="0" dirty="0" smtClean="0">
                        <a:solidFill>
                          <a:schemeClr val="tx1"/>
                        </a:solidFill>
                        <a:effectLst/>
                      </a:endParaRPr>
                    </a:p>
                    <a:p>
                      <a:pPr algn="just">
                        <a:lnSpc>
                          <a:spcPct val="100000"/>
                        </a:lnSpc>
                        <a:spcAft>
                          <a:spcPts val="1000"/>
                        </a:spcAft>
                      </a:pPr>
                      <a:r>
                        <a:rPr lang="tr-TR" sz="1400" b="0" dirty="0" smtClean="0">
                          <a:solidFill>
                            <a:schemeClr val="tx1"/>
                          </a:solidFill>
                          <a:effectLst/>
                        </a:rPr>
                        <a:t>19-20.06.2018</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İzmir’de gerçekleşen “Hemşirelikte Eğitimin Geleceği </a:t>
                      </a:r>
                      <a:r>
                        <a:rPr lang="tr-TR" sz="2000" b="0" dirty="0" err="1">
                          <a:solidFill>
                            <a:schemeClr val="tx1"/>
                          </a:solidFill>
                          <a:effectLst/>
                        </a:rPr>
                        <a:t>Sempozyumu”na</a:t>
                      </a:r>
                      <a:r>
                        <a:rPr lang="tr-TR" sz="2000" b="0" dirty="0">
                          <a:solidFill>
                            <a:schemeClr val="tx1"/>
                          </a:solidFill>
                          <a:effectLst/>
                        </a:rPr>
                        <a:t> Hemşirelik Öğretim A.D. öğretim Üyesinin katılımı </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2010288656"/>
                  </a:ext>
                </a:extLst>
              </a:tr>
              <a:tr h="772638">
                <a:tc>
                  <a:txBody>
                    <a:bodyPr/>
                    <a:lstStyle/>
                    <a:p>
                      <a:pPr algn="just">
                        <a:lnSpc>
                          <a:spcPct val="100000"/>
                        </a:lnSpc>
                        <a:spcAft>
                          <a:spcPts val="1000"/>
                        </a:spcAft>
                      </a:pPr>
                      <a:r>
                        <a:rPr lang="tr-TR" sz="1400" b="0" dirty="0">
                          <a:solidFill>
                            <a:schemeClr val="tx1"/>
                          </a:solidFill>
                          <a:effectLst/>
                        </a:rPr>
                        <a:t>22.02.2019 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Akreditasyonuna ilişkin öğretim elemanlarının bilgilendirilmesi ve görüşlerinin alınması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2405679627"/>
                  </a:ext>
                </a:extLst>
              </a:tr>
              <a:tr h="425103">
                <a:tc>
                  <a:txBody>
                    <a:bodyPr/>
                    <a:lstStyle/>
                    <a:p>
                      <a:pPr algn="just">
                        <a:lnSpc>
                          <a:spcPct val="100000"/>
                        </a:lnSpc>
                        <a:spcAft>
                          <a:spcPts val="1000"/>
                        </a:spcAft>
                      </a:pPr>
                      <a:r>
                        <a:rPr lang="tr-TR" sz="1400" b="0" dirty="0">
                          <a:solidFill>
                            <a:schemeClr val="tx1"/>
                          </a:solidFill>
                          <a:effectLst/>
                        </a:rPr>
                        <a:t>17.09.2019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Kalite ve Akreditasyon Komisyonunun oluşturulması </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927659723"/>
                  </a:ext>
                </a:extLst>
              </a:tr>
              <a:tr h="772638">
                <a:tc>
                  <a:txBody>
                    <a:bodyPr/>
                    <a:lstStyle/>
                    <a:p>
                      <a:pPr algn="just">
                        <a:lnSpc>
                          <a:spcPct val="100000"/>
                        </a:lnSpc>
                        <a:spcAft>
                          <a:spcPts val="1000"/>
                        </a:spcAft>
                      </a:pPr>
                      <a:r>
                        <a:rPr lang="tr-TR" sz="1400" b="0" dirty="0">
                          <a:solidFill>
                            <a:schemeClr val="tx1"/>
                          </a:solidFill>
                          <a:effectLst/>
                        </a:rPr>
                        <a:t>24.10.2020</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HEPDAK tarafından yapılan “Kurumlar İçin Eğitim Çalıştayı” </a:t>
                      </a:r>
                      <a:r>
                        <a:rPr lang="tr-TR" sz="2000" b="0" dirty="0" err="1">
                          <a:solidFill>
                            <a:schemeClr val="tx1"/>
                          </a:solidFill>
                          <a:effectLst/>
                        </a:rPr>
                        <a:t>na</a:t>
                      </a:r>
                      <a:r>
                        <a:rPr lang="tr-TR" sz="2000" b="0" dirty="0">
                          <a:solidFill>
                            <a:schemeClr val="tx1"/>
                          </a:solidFill>
                          <a:effectLst/>
                        </a:rPr>
                        <a:t> katılım</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871952369"/>
                  </a:ext>
                </a:extLst>
              </a:tr>
              <a:tr h="688135">
                <a:tc>
                  <a:txBody>
                    <a:bodyPr/>
                    <a:lstStyle/>
                    <a:p>
                      <a:pPr algn="just">
                        <a:lnSpc>
                          <a:spcPct val="100000"/>
                        </a:lnSpc>
                        <a:spcAft>
                          <a:spcPts val="1000"/>
                        </a:spcAft>
                      </a:pPr>
                      <a:r>
                        <a:rPr lang="tr-TR" sz="1400" b="0" dirty="0">
                          <a:solidFill>
                            <a:schemeClr val="tx1"/>
                          </a:solidFill>
                          <a:effectLst/>
                        </a:rPr>
                        <a:t>4-11-18-25.12.2020</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Akreditasyon Bilgilendirme Seminerlerinin yapılması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605682958"/>
                  </a:ext>
                </a:extLst>
              </a:tr>
              <a:tr h="444103">
                <a:tc>
                  <a:txBody>
                    <a:bodyPr/>
                    <a:lstStyle/>
                    <a:p>
                      <a:pPr algn="just">
                        <a:lnSpc>
                          <a:spcPct val="100000"/>
                        </a:lnSpc>
                        <a:spcAft>
                          <a:spcPts val="1000"/>
                        </a:spcAft>
                      </a:pPr>
                      <a:r>
                        <a:rPr lang="tr-TR" sz="1400" b="0" dirty="0">
                          <a:solidFill>
                            <a:schemeClr val="tx1"/>
                          </a:solidFill>
                          <a:effectLst/>
                        </a:rPr>
                        <a:t>18-19.02.2021</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Ölçme Değerlendirme Eğitimi</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2333488652"/>
                  </a:ext>
                </a:extLst>
              </a:tr>
              <a:tr h="425103">
                <a:tc>
                  <a:txBody>
                    <a:bodyPr/>
                    <a:lstStyle/>
                    <a:p>
                      <a:pPr algn="just">
                        <a:lnSpc>
                          <a:spcPct val="100000"/>
                        </a:lnSpc>
                        <a:spcAft>
                          <a:spcPts val="1000"/>
                        </a:spcAft>
                      </a:pPr>
                      <a:r>
                        <a:rPr lang="tr-TR" sz="1400" b="0" dirty="0">
                          <a:solidFill>
                            <a:schemeClr val="tx1"/>
                          </a:solidFill>
                          <a:effectLst/>
                        </a:rPr>
                        <a:t>27.01.2021</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gn="just">
                        <a:lnSpc>
                          <a:spcPct val="100000"/>
                        </a:lnSpc>
                        <a:spcAft>
                          <a:spcPts val="1000"/>
                        </a:spcAft>
                      </a:pPr>
                      <a:r>
                        <a:rPr lang="tr-TR" sz="2000" b="0" dirty="0">
                          <a:solidFill>
                            <a:schemeClr val="tx1"/>
                          </a:solidFill>
                          <a:effectLst/>
                        </a:rPr>
                        <a:t>HEPDAK standart alt çalışma gruplarının oluşturulması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solidFill>
                      <a:schemeClr val="accent1">
                        <a:lumMod val="20000"/>
                        <a:lumOff val="80000"/>
                      </a:schemeClr>
                    </a:solidFill>
                  </a:tcPr>
                </a:tc>
                <a:extLst>
                  <a:ext uri="{0D108BD9-81ED-4DB2-BD59-A6C34878D82A}">
                    <a16:rowId xmlns="" xmlns:a16="http://schemas.microsoft.com/office/drawing/2014/main" val="3190489308"/>
                  </a:ext>
                </a:extLst>
              </a:tr>
            </a:tbl>
          </a:graphicData>
        </a:graphic>
      </p:graphicFrame>
    </p:spTree>
    <p:extLst>
      <p:ext uri="{BB962C8B-B14F-4D97-AF65-F5344CB8AC3E}">
        <p14:creationId xmlns:p14="http://schemas.microsoft.com/office/powerpoint/2010/main" val="41757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HEMŞİRELİK FAKÜLTESİ</a:t>
            </a:r>
            <a:b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Akreditasyon </a:t>
            </a:r>
            <a:r>
              <a:rPr lang="tr-TR" sz="28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Sürecİ</a:t>
            </a:r>
            <a:r>
              <a:rPr lang="tr-TR"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-II</a:t>
            </a:r>
            <a:endParaRPr lang="tr-TR" dirty="0"/>
          </a:p>
        </p:txBody>
      </p:sp>
      <p:graphicFrame>
        <p:nvGraphicFramePr>
          <p:cNvPr id="4" name="İçerik Yer Tutucusu 3">
            <a:extLst>
              <a:ext uri="{FF2B5EF4-FFF2-40B4-BE49-F238E27FC236}">
                <a16:creationId xmlns="" xmlns:a16="http://schemas.microsoft.com/office/drawing/2014/main" id="{D994333A-ADFA-352F-D1E9-D3720F04CCB8}"/>
              </a:ext>
            </a:extLst>
          </p:cNvPr>
          <p:cNvGraphicFramePr>
            <a:graphicFrameLocks noGrp="1"/>
          </p:cNvGraphicFramePr>
          <p:nvPr>
            <p:ph sz="quarter" idx="1"/>
            <p:extLst>
              <p:ext uri="{D42A27DB-BD31-4B8C-83A1-F6EECF244321}">
                <p14:modId xmlns:p14="http://schemas.microsoft.com/office/powerpoint/2010/main" val="4084283677"/>
              </p:ext>
            </p:extLst>
          </p:nvPr>
        </p:nvGraphicFramePr>
        <p:xfrm>
          <a:off x="457206" y="1600205"/>
          <a:ext cx="8219255" cy="5125933"/>
        </p:xfrm>
        <a:graphic>
          <a:graphicData uri="http://schemas.openxmlformats.org/drawingml/2006/table">
            <a:tbl>
              <a:tblPr firstRow="1" firstCol="1" bandRow="1">
                <a:tableStyleId>{5C22544A-7EE6-4342-B048-85BDC9FD1C3A}</a:tableStyleId>
              </a:tblPr>
              <a:tblGrid>
                <a:gridCol w="1608157"/>
                <a:gridCol w="6611098">
                  <a:extLst>
                    <a:ext uri="{9D8B030D-6E8A-4147-A177-3AD203B41FA5}">
                      <a16:colId xmlns="" xmlns:a16="http://schemas.microsoft.com/office/drawing/2014/main" val="2922249967"/>
                    </a:ext>
                  </a:extLst>
                </a:gridCol>
              </a:tblGrid>
              <a:tr h="919693">
                <a:tc>
                  <a:txBody>
                    <a:bodyPr/>
                    <a:lstStyle/>
                    <a:p>
                      <a:pPr algn="just">
                        <a:lnSpc>
                          <a:spcPct val="115000"/>
                        </a:lnSpc>
                        <a:spcAft>
                          <a:spcPts val="1000"/>
                        </a:spcAft>
                      </a:pPr>
                      <a:r>
                        <a:rPr lang="tr-TR" sz="1800" b="0" dirty="0">
                          <a:solidFill>
                            <a:schemeClr val="tx1"/>
                          </a:solidFill>
                          <a:effectLst/>
                        </a:rPr>
                        <a:t>9-10.09.2021</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HEPDAK tarafından yapılan “Kurumlar İçin Eğitim Çalıştayı” </a:t>
                      </a:r>
                      <a:r>
                        <a:rPr lang="tr-TR" sz="2000" b="0" dirty="0" err="1">
                          <a:solidFill>
                            <a:schemeClr val="tx1"/>
                          </a:solidFill>
                          <a:effectLst/>
                        </a:rPr>
                        <a:t>na</a:t>
                      </a:r>
                      <a:r>
                        <a:rPr lang="tr-TR" sz="2000" b="0" dirty="0">
                          <a:solidFill>
                            <a:schemeClr val="tx1"/>
                          </a:solidFill>
                          <a:effectLst/>
                        </a:rPr>
                        <a:t> katılım</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010288656"/>
                  </a:ext>
                </a:extLst>
              </a:tr>
              <a:tr h="667575">
                <a:tc>
                  <a:txBody>
                    <a:bodyPr/>
                    <a:lstStyle/>
                    <a:p>
                      <a:pPr algn="just">
                        <a:lnSpc>
                          <a:spcPct val="115000"/>
                        </a:lnSpc>
                        <a:spcAft>
                          <a:spcPts val="1000"/>
                        </a:spcAft>
                      </a:pPr>
                      <a:r>
                        <a:rPr lang="tr-TR" sz="1800" b="0" dirty="0">
                          <a:solidFill>
                            <a:schemeClr val="tx1"/>
                          </a:solidFill>
                          <a:effectLst/>
                        </a:rPr>
                        <a:t>27-29.09.2021</a:t>
                      </a:r>
                    </a:p>
                  </a:txBody>
                  <a:tcPr marL="45880" marR="45880" marT="0" marB="0"/>
                </a:tc>
                <a:tc>
                  <a:txBody>
                    <a:bodyPr/>
                    <a:lstStyle/>
                    <a:p>
                      <a:pPr algn="just">
                        <a:lnSpc>
                          <a:spcPct val="115000"/>
                        </a:lnSpc>
                        <a:spcAft>
                          <a:spcPts val="1000"/>
                        </a:spcAft>
                      </a:pPr>
                      <a:r>
                        <a:rPr lang="tr-TR" sz="2000" b="0" dirty="0">
                          <a:effectLst/>
                        </a:rPr>
                        <a:t>“Hemşirelik Eğitiminin Geleceği 3: Pandemi Sürecinde Eğitimi İyileştirme Yaklaşımları”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405679627"/>
                  </a:ext>
                </a:extLst>
              </a:tr>
              <a:tr h="1001362">
                <a:tc>
                  <a:txBody>
                    <a:bodyPr/>
                    <a:lstStyle/>
                    <a:p>
                      <a:pPr algn="just">
                        <a:lnSpc>
                          <a:spcPct val="115000"/>
                        </a:lnSpc>
                        <a:spcAft>
                          <a:spcPts val="1000"/>
                        </a:spcAft>
                      </a:pPr>
                      <a:r>
                        <a:rPr lang="tr-TR" sz="1800" b="0" dirty="0">
                          <a:solidFill>
                            <a:schemeClr val="tx1"/>
                          </a:solidFill>
                          <a:effectLst/>
                        </a:rPr>
                        <a:t>26.01.2021</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effectLst/>
                        </a:rPr>
                        <a:t>Kalite ve Akreditasyon Komisyonunun ayrıştırılması ve Akreditasyon komisyonuna her sınıfın öğrenci temsilcilerinin dahil edilmesi</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927659723"/>
                  </a:ext>
                </a:extLst>
              </a:tr>
              <a:tr h="667575">
                <a:tc>
                  <a:txBody>
                    <a:bodyPr/>
                    <a:lstStyle/>
                    <a:p>
                      <a:pPr algn="just">
                        <a:lnSpc>
                          <a:spcPct val="115000"/>
                        </a:lnSpc>
                        <a:spcAft>
                          <a:spcPts val="1000"/>
                        </a:spcAft>
                      </a:pPr>
                      <a:r>
                        <a:rPr lang="tr-TR" sz="1800" b="0" dirty="0">
                          <a:solidFill>
                            <a:schemeClr val="tx1"/>
                          </a:solidFill>
                          <a:effectLst/>
                        </a:rPr>
                        <a:t>01.03.2021</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effectLst/>
                        </a:rPr>
                        <a:t>Akreditasyon komisyonunun çalışma usul ve esaslarının belirlenmesi</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871952369"/>
                  </a:ext>
                </a:extLst>
              </a:tr>
              <a:tr h="667575">
                <a:tc>
                  <a:txBody>
                    <a:bodyPr/>
                    <a:lstStyle/>
                    <a:p>
                      <a:pPr algn="just">
                        <a:lnSpc>
                          <a:spcPct val="115000"/>
                        </a:lnSpc>
                        <a:spcAft>
                          <a:spcPts val="1000"/>
                        </a:spcAft>
                      </a:pPr>
                      <a:r>
                        <a:rPr lang="tr-TR" sz="1800" b="0" dirty="0">
                          <a:solidFill>
                            <a:schemeClr val="tx1"/>
                          </a:solidFill>
                          <a:effectLst/>
                        </a:rPr>
                        <a:t>26.04.2021</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effectLst/>
                        </a:rPr>
                        <a:t>Akreditasyon Semineri-Sakarya Üniversitesi SBF, Hemşirelik Bölümü Akreditasyon Deneyimi</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605682958"/>
                  </a:ext>
                </a:extLst>
              </a:tr>
              <a:tr h="1001362">
                <a:tc>
                  <a:txBody>
                    <a:bodyPr/>
                    <a:lstStyle/>
                    <a:p>
                      <a:pPr algn="just">
                        <a:lnSpc>
                          <a:spcPct val="115000"/>
                        </a:lnSpc>
                        <a:spcAft>
                          <a:spcPts val="1000"/>
                        </a:spcAft>
                      </a:pPr>
                      <a:r>
                        <a:rPr lang="tr-TR" sz="1800" b="0" dirty="0">
                          <a:solidFill>
                            <a:schemeClr val="tx1"/>
                          </a:solidFill>
                          <a:effectLst/>
                        </a:rPr>
                        <a:t>01.06.2021</a:t>
                      </a:r>
                      <a:endParaRPr lang="tr-T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effectLst/>
                        </a:rPr>
                        <a:t>Akademik Danışmanlık Komisyonu tarafından Fakülte öğrencilerine yönelik Çevrimiçi Akreditasyon bilgilendirme eğitimi yapılması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333488652"/>
                  </a:ext>
                </a:extLst>
              </a:tr>
            </a:tbl>
          </a:graphicData>
        </a:graphic>
      </p:graphicFrame>
    </p:spTree>
    <p:extLst>
      <p:ext uri="{BB962C8B-B14F-4D97-AF65-F5344CB8AC3E}">
        <p14:creationId xmlns:p14="http://schemas.microsoft.com/office/powerpoint/2010/main" val="182080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dirty="0"/>
          </a:p>
        </p:txBody>
      </p:sp>
      <p:graphicFrame>
        <p:nvGraphicFramePr>
          <p:cNvPr id="4" name="İçerik Yer Tutucusu 3">
            <a:extLst>
              <a:ext uri="{FF2B5EF4-FFF2-40B4-BE49-F238E27FC236}">
                <a16:creationId xmlns="" xmlns:a16="http://schemas.microsoft.com/office/drawing/2014/main" id="{D994333A-ADFA-352F-D1E9-D3720F04CCB8}"/>
              </a:ext>
            </a:extLst>
          </p:cNvPr>
          <p:cNvGraphicFramePr>
            <a:graphicFrameLocks/>
          </p:cNvGraphicFramePr>
          <p:nvPr>
            <p:extLst>
              <p:ext uri="{D42A27DB-BD31-4B8C-83A1-F6EECF244321}">
                <p14:modId xmlns:p14="http://schemas.microsoft.com/office/powerpoint/2010/main" val="3924289012"/>
              </p:ext>
            </p:extLst>
          </p:nvPr>
        </p:nvGraphicFramePr>
        <p:xfrm>
          <a:off x="457206" y="1600201"/>
          <a:ext cx="8219255" cy="5090474"/>
        </p:xfrm>
        <a:graphic>
          <a:graphicData uri="http://schemas.openxmlformats.org/drawingml/2006/table">
            <a:tbl>
              <a:tblPr firstRow="1" firstCol="1" bandRow="1">
                <a:tableStyleId>{5C22544A-7EE6-4342-B048-85BDC9FD1C3A}</a:tableStyleId>
              </a:tblPr>
              <a:tblGrid>
                <a:gridCol w="1608157"/>
                <a:gridCol w="6611098">
                  <a:extLst>
                    <a:ext uri="{9D8B030D-6E8A-4147-A177-3AD203B41FA5}">
                      <a16:colId xmlns="" xmlns:a16="http://schemas.microsoft.com/office/drawing/2014/main" val="2922249967"/>
                    </a:ext>
                  </a:extLst>
                </a:gridCol>
              </a:tblGrid>
              <a:tr h="919693">
                <a:tc>
                  <a:txBody>
                    <a:bodyPr/>
                    <a:lstStyle/>
                    <a:p>
                      <a:pPr algn="just">
                        <a:lnSpc>
                          <a:spcPct val="115000"/>
                        </a:lnSpc>
                        <a:spcAft>
                          <a:spcPts val="1000"/>
                        </a:spcAft>
                      </a:pPr>
                      <a:r>
                        <a:rPr lang="tr-TR" sz="2000" b="0" dirty="0">
                          <a:solidFill>
                            <a:schemeClr val="tx1"/>
                          </a:solidFill>
                          <a:effectLst/>
                        </a:rPr>
                        <a:t>18.10.2021</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Tanıtım ve Kariyer Komisyonu tarafından gerçekleştirilen uyum programında Fakülte birinci sınıf öğrencilerine yönelik akreditasyon bilgilendirmesinin yapılması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010288656"/>
                  </a:ext>
                </a:extLst>
              </a:tr>
              <a:tr h="667575">
                <a:tc>
                  <a:txBody>
                    <a:bodyPr/>
                    <a:lstStyle/>
                    <a:p>
                      <a:pPr algn="just">
                        <a:lnSpc>
                          <a:spcPct val="115000"/>
                        </a:lnSpc>
                        <a:spcAft>
                          <a:spcPts val="1000"/>
                        </a:spcAft>
                      </a:pPr>
                      <a:r>
                        <a:rPr lang="tr-TR" sz="2000" b="0" dirty="0">
                          <a:solidFill>
                            <a:schemeClr val="tx1"/>
                          </a:solidFill>
                          <a:effectLst/>
                        </a:rPr>
                        <a:t>10.09.2021</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Optik Okuma Programının satın alınması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405679627"/>
                  </a:ext>
                </a:extLst>
              </a:tr>
              <a:tr h="1001362">
                <a:tc>
                  <a:txBody>
                    <a:bodyPr/>
                    <a:lstStyle/>
                    <a:p>
                      <a:pPr algn="just">
                        <a:lnSpc>
                          <a:spcPct val="115000"/>
                        </a:lnSpc>
                        <a:spcAft>
                          <a:spcPts val="1000"/>
                        </a:spcAft>
                      </a:pPr>
                      <a:r>
                        <a:rPr lang="tr-TR" sz="2000" b="0" dirty="0">
                          <a:solidFill>
                            <a:schemeClr val="tx1"/>
                          </a:solidFill>
                          <a:effectLst/>
                        </a:rPr>
                        <a:t>02.11.2021</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Fakülte öğrencileri ve öğretim elemanlarına yönelik Çevrimiçi Aktif Öğrenme Yöntemleri Konferansı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927659723"/>
                  </a:ext>
                </a:extLst>
              </a:tr>
              <a:tr h="667575">
                <a:tc>
                  <a:txBody>
                    <a:bodyPr/>
                    <a:lstStyle/>
                    <a:p>
                      <a:pPr algn="just">
                        <a:lnSpc>
                          <a:spcPct val="115000"/>
                        </a:lnSpc>
                        <a:spcAft>
                          <a:spcPts val="1000"/>
                        </a:spcAft>
                      </a:pPr>
                      <a:r>
                        <a:rPr lang="tr-TR" sz="2000" b="0" dirty="0">
                          <a:solidFill>
                            <a:schemeClr val="tx1"/>
                          </a:solidFill>
                          <a:effectLst/>
                        </a:rPr>
                        <a:t>03.11.2021</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Optik Okuma Programı İle Soru Okuma ve Soru Analizi Eğitimi</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871952369"/>
                  </a:ext>
                </a:extLst>
              </a:tr>
              <a:tr h="667575">
                <a:tc>
                  <a:txBody>
                    <a:bodyPr/>
                    <a:lstStyle/>
                    <a:p>
                      <a:pPr algn="just">
                        <a:lnSpc>
                          <a:spcPct val="115000"/>
                        </a:lnSpc>
                        <a:spcAft>
                          <a:spcPts val="1000"/>
                        </a:spcAft>
                      </a:pPr>
                      <a:r>
                        <a:rPr lang="tr-TR" sz="2000" b="0" dirty="0">
                          <a:solidFill>
                            <a:schemeClr val="tx1"/>
                          </a:solidFill>
                          <a:effectLst/>
                        </a:rPr>
                        <a:t>30.11.2021</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Eğitimde kalite süreçlerinin İyileştirilmesi” webinarı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605682958"/>
                  </a:ext>
                </a:extLst>
              </a:tr>
              <a:tr h="1001362">
                <a:tc>
                  <a:txBody>
                    <a:bodyPr/>
                    <a:lstStyle/>
                    <a:p>
                      <a:pPr algn="just">
                        <a:lnSpc>
                          <a:spcPct val="115000"/>
                        </a:lnSpc>
                        <a:spcAft>
                          <a:spcPts val="1000"/>
                        </a:spcAft>
                      </a:pPr>
                      <a:r>
                        <a:rPr lang="tr-TR" sz="2000" b="0" dirty="0">
                          <a:solidFill>
                            <a:schemeClr val="tx1"/>
                          </a:solidFill>
                          <a:effectLst/>
                        </a:rPr>
                        <a:t>31.01.2022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HEPDAK program değerlendirme başvurusunun yapılması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333488652"/>
                  </a:ext>
                </a:extLst>
              </a:tr>
            </a:tbl>
          </a:graphicData>
        </a:graphic>
      </p:graphicFrame>
      <p:sp>
        <p:nvSpPr>
          <p:cNvPr id="5" name="Başlık 1"/>
          <p:cNvSpPr>
            <a:spLocks noGrp="1"/>
          </p:cNvSpPr>
          <p:nvPr>
            <p:ph type="title"/>
          </p:nvPr>
        </p:nvSpPr>
        <p:spPr/>
        <p:txBody>
          <a:bodyPr/>
          <a:lstStyle/>
          <a:p>
            <a: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HEMŞİRELİK FAKÜLTESİ</a:t>
            </a:r>
            <a:b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tr-T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Akreditasyon </a:t>
            </a:r>
            <a:r>
              <a:rPr lang="tr-TR" sz="28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Sürecİ</a:t>
            </a:r>
            <a:r>
              <a:rPr lang="tr-TR"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-III</a:t>
            </a:r>
            <a:endParaRPr lang="tr-TR" dirty="0"/>
          </a:p>
        </p:txBody>
      </p:sp>
    </p:spTree>
    <p:extLst>
      <p:ext uri="{BB962C8B-B14F-4D97-AF65-F5344CB8AC3E}">
        <p14:creationId xmlns:p14="http://schemas.microsoft.com/office/powerpoint/2010/main" val="277941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HEMŞİRELİK FAKÜLTESİ</a:t>
            </a:r>
            <a:br>
              <a:rPr lang="tr-TR"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tr-TR"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Akreditasyon </a:t>
            </a:r>
            <a:r>
              <a:rPr lang="tr-TR" sz="32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Sürecİ</a:t>
            </a:r>
            <a:r>
              <a:rPr lang="tr-TR" sz="32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-IV</a:t>
            </a:r>
            <a:endParaRPr lang="tr-TR" dirty="0"/>
          </a:p>
        </p:txBody>
      </p:sp>
      <p:sp>
        <p:nvSpPr>
          <p:cNvPr id="3" name="İçerik Yer Tutucusu 2"/>
          <p:cNvSpPr>
            <a:spLocks noGrp="1"/>
          </p:cNvSpPr>
          <p:nvPr>
            <p:ph sz="quarter" idx="1"/>
          </p:nvPr>
        </p:nvSpPr>
        <p:spPr/>
        <p:txBody>
          <a:bodyPr/>
          <a:lstStyle/>
          <a:p>
            <a:endParaRPr lang="tr-TR" dirty="0"/>
          </a:p>
        </p:txBody>
      </p:sp>
      <p:graphicFrame>
        <p:nvGraphicFramePr>
          <p:cNvPr id="4" name="İçerik Yer Tutucusu 3">
            <a:extLst>
              <a:ext uri="{FF2B5EF4-FFF2-40B4-BE49-F238E27FC236}">
                <a16:creationId xmlns="" xmlns:a16="http://schemas.microsoft.com/office/drawing/2014/main" id="{D994333A-ADFA-352F-D1E9-D3720F04CCB8}"/>
              </a:ext>
            </a:extLst>
          </p:cNvPr>
          <p:cNvGraphicFramePr>
            <a:graphicFrameLocks/>
          </p:cNvGraphicFramePr>
          <p:nvPr>
            <p:extLst>
              <p:ext uri="{D42A27DB-BD31-4B8C-83A1-F6EECF244321}">
                <p14:modId xmlns:p14="http://schemas.microsoft.com/office/powerpoint/2010/main" val="3787329914"/>
              </p:ext>
            </p:extLst>
          </p:nvPr>
        </p:nvGraphicFramePr>
        <p:xfrm>
          <a:off x="457206" y="1600209"/>
          <a:ext cx="8219255" cy="4024175"/>
        </p:xfrm>
        <a:graphic>
          <a:graphicData uri="http://schemas.openxmlformats.org/drawingml/2006/table">
            <a:tbl>
              <a:tblPr firstRow="1" firstCol="1" bandRow="1">
                <a:tableStyleId>{5C22544A-7EE6-4342-B048-85BDC9FD1C3A}</a:tableStyleId>
              </a:tblPr>
              <a:tblGrid>
                <a:gridCol w="1608157"/>
                <a:gridCol w="6611098">
                  <a:extLst>
                    <a:ext uri="{9D8B030D-6E8A-4147-A177-3AD203B41FA5}">
                      <a16:colId xmlns="" xmlns:a16="http://schemas.microsoft.com/office/drawing/2014/main" val="2922249967"/>
                    </a:ext>
                  </a:extLst>
                </a:gridCol>
              </a:tblGrid>
              <a:tr h="919693">
                <a:tc>
                  <a:txBody>
                    <a:bodyPr/>
                    <a:lstStyle/>
                    <a:p>
                      <a:pPr algn="just">
                        <a:lnSpc>
                          <a:spcPct val="115000"/>
                        </a:lnSpc>
                        <a:spcAft>
                          <a:spcPts val="1000"/>
                        </a:spcAft>
                      </a:pPr>
                      <a:r>
                        <a:rPr lang="tr-TR" sz="2000" b="0" dirty="0">
                          <a:solidFill>
                            <a:schemeClr val="tx1"/>
                          </a:solidFill>
                          <a:effectLst/>
                        </a:rPr>
                        <a:t>16.02.2022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Akreditasyon komisyon üyelerine idari personelin dahil edilmesi ve bilgilendirilmesi</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010288656"/>
                  </a:ext>
                </a:extLst>
              </a:tr>
              <a:tr h="667575">
                <a:tc>
                  <a:txBody>
                    <a:bodyPr/>
                    <a:lstStyle/>
                    <a:p>
                      <a:pPr algn="just">
                        <a:lnSpc>
                          <a:spcPct val="115000"/>
                        </a:lnSpc>
                        <a:spcAft>
                          <a:spcPts val="1000"/>
                        </a:spcAft>
                      </a:pPr>
                      <a:r>
                        <a:rPr lang="tr-TR" sz="2000" b="0" dirty="0">
                          <a:solidFill>
                            <a:schemeClr val="tx1"/>
                          </a:solidFill>
                          <a:effectLst/>
                        </a:rPr>
                        <a:t>07-11.03.2022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Fakültenin tüm öğrencilerine akreditasyon bilgilendirme eğitimlerinin yapılması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2405679627"/>
                  </a:ext>
                </a:extLst>
              </a:tr>
              <a:tr h="1001362">
                <a:tc>
                  <a:txBody>
                    <a:bodyPr/>
                    <a:lstStyle/>
                    <a:p>
                      <a:pPr algn="just">
                        <a:lnSpc>
                          <a:spcPct val="115000"/>
                        </a:lnSpc>
                        <a:spcAft>
                          <a:spcPts val="1000"/>
                        </a:spcAft>
                      </a:pPr>
                      <a:r>
                        <a:rPr lang="tr-TR" sz="2000" b="0" dirty="0">
                          <a:solidFill>
                            <a:schemeClr val="tx1"/>
                          </a:solidFill>
                          <a:effectLst/>
                        </a:rPr>
                        <a:t>14.04.2022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Sürekli İyileştirme Kapsamında PUKO Döngüsü Webinarı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927659723"/>
                  </a:ext>
                </a:extLst>
              </a:tr>
              <a:tr h="667575">
                <a:tc>
                  <a:txBody>
                    <a:bodyPr/>
                    <a:lstStyle/>
                    <a:p>
                      <a:pPr algn="just">
                        <a:lnSpc>
                          <a:spcPct val="115000"/>
                        </a:lnSpc>
                        <a:spcAft>
                          <a:spcPts val="1000"/>
                        </a:spcAft>
                      </a:pPr>
                      <a:r>
                        <a:rPr lang="tr-TR" sz="2000" b="0" dirty="0">
                          <a:solidFill>
                            <a:schemeClr val="tx1"/>
                          </a:solidFill>
                          <a:effectLst/>
                        </a:rPr>
                        <a:t>07.02-10.06.2022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Standartlar doğrultusunda alt çalışma grupları tarafından hazırlanan raporların birleştirilmesi</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871952369"/>
                  </a:ext>
                </a:extLst>
              </a:tr>
              <a:tr h="667575">
                <a:tc>
                  <a:txBody>
                    <a:bodyPr/>
                    <a:lstStyle/>
                    <a:p>
                      <a:pPr algn="just">
                        <a:lnSpc>
                          <a:spcPct val="115000"/>
                        </a:lnSpc>
                        <a:spcAft>
                          <a:spcPts val="1000"/>
                        </a:spcAft>
                      </a:pPr>
                      <a:r>
                        <a:rPr lang="tr-TR" sz="2000" b="0" dirty="0">
                          <a:solidFill>
                            <a:schemeClr val="tx1"/>
                          </a:solidFill>
                          <a:effectLst/>
                        </a:rPr>
                        <a:t>22.02-14.06.2022</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tc>
                <a:tc>
                  <a:txBody>
                    <a:bodyPr/>
                    <a:lstStyle/>
                    <a:p>
                      <a:pPr algn="just">
                        <a:lnSpc>
                          <a:spcPct val="115000"/>
                        </a:lnSpc>
                        <a:spcAft>
                          <a:spcPts val="1000"/>
                        </a:spcAft>
                      </a:pPr>
                      <a:r>
                        <a:rPr lang="tr-TR" sz="2000" b="0" dirty="0">
                          <a:solidFill>
                            <a:schemeClr val="tx1"/>
                          </a:solidFill>
                          <a:effectLst/>
                        </a:rPr>
                        <a:t>Öz Değerlendirme Rapor hazırlama grubunun hazırlanan standartlar üzerinde çalışması ve </a:t>
                      </a:r>
                      <a:r>
                        <a:rPr lang="tr-TR" sz="2000" b="0" dirty="0" err="1">
                          <a:solidFill>
                            <a:schemeClr val="tx1"/>
                          </a:solidFill>
                          <a:effectLst/>
                        </a:rPr>
                        <a:t>ÖDR’nin</a:t>
                      </a:r>
                      <a:r>
                        <a:rPr lang="tr-TR" sz="2000" b="0" dirty="0">
                          <a:solidFill>
                            <a:schemeClr val="tx1"/>
                          </a:solidFill>
                          <a:effectLst/>
                        </a:rPr>
                        <a:t> hazırlanması</a:t>
                      </a:r>
                      <a:endParaRPr lang="tr-T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80" marR="45880" marT="0" marB="0">
                    <a:solidFill>
                      <a:schemeClr val="accent1">
                        <a:lumMod val="20000"/>
                        <a:lumOff val="80000"/>
                      </a:schemeClr>
                    </a:solidFill>
                  </a:tcPr>
                </a:tc>
                <a:extLst>
                  <a:ext uri="{0D108BD9-81ED-4DB2-BD59-A6C34878D82A}">
                    <a16:rowId xmlns="" xmlns:a16="http://schemas.microsoft.com/office/drawing/2014/main" val="605682958"/>
                  </a:ext>
                </a:extLst>
              </a:tr>
            </a:tbl>
          </a:graphicData>
        </a:graphic>
      </p:graphicFrame>
    </p:spTree>
    <p:extLst>
      <p:ext uri="{BB962C8B-B14F-4D97-AF65-F5344CB8AC3E}">
        <p14:creationId xmlns:p14="http://schemas.microsoft.com/office/powerpoint/2010/main" val="12959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D9F7466-969F-246E-6A41-7F40D04D86C2}"/>
              </a:ext>
            </a:extLst>
          </p:cNvPr>
          <p:cNvSpPr>
            <a:spLocks noGrp="1"/>
          </p:cNvSpPr>
          <p:nvPr>
            <p:ph type="title"/>
          </p:nvPr>
        </p:nvSpPr>
        <p:spPr>
          <a:xfrm>
            <a:off x="312821" y="365126"/>
            <a:ext cx="8434137" cy="934286"/>
          </a:xfrm>
        </p:spPr>
        <p:txBody>
          <a:bodyPr>
            <a:normAutofit fontScale="90000"/>
          </a:bodyPr>
          <a:lstStyle/>
          <a:p>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HEMŞİRELİK </a:t>
            </a:r>
            <a:r>
              <a:rPr lang="tr-TR"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a:t>
            </a:r>
            <a:r>
              <a:rPr lang="tr-TR" sz="32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AKÜLTESİ</a:t>
            </a:r>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r>
            <a:b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tr-TR"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Akreditasyon </a:t>
            </a:r>
            <a:r>
              <a:rPr lang="tr-TR" sz="32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Sürecinde hangi aşamadayız?</a:t>
            </a:r>
            <a:endParaRPr lang="tr-TR" sz="3200" dirty="0">
              <a:solidFill>
                <a:srgbClr val="FF0000"/>
              </a:solidFill>
            </a:endParaRPr>
          </a:p>
        </p:txBody>
      </p:sp>
      <p:graphicFrame>
        <p:nvGraphicFramePr>
          <p:cNvPr id="4" name="İçerik Yer Tutucusu 3">
            <a:extLst>
              <a:ext uri="{FF2B5EF4-FFF2-40B4-BE49-F238E27FC236}">
                <a16:creationId xmlns="" xmlns:a16="http://schemas.microsoft.com/office/drawing/2014/main" id="{D994333A-ADFA-352F-D1E9-D3720F04CCB8}"/>
              </a:ext>
            </a:extLst>
          </p:cNvPr>
          <p:cNvGraphicFramePr>
            <a:graphicFrameLocks noGrp="1"/>
          </p:cNvGraphicFramePr>
          <p:nvPr>
            <p:ph idx="1"/>
            <p:extLst>
              <p:ext uri="{D42A27DB-BD31-4B8C-83A1-F6EECF244321}">
                <p14:modId xmlns:p14="http://schemas.microsoft.com/office/powerpoint/2010/main" val="2125719110"/>
              </p:ext>
            </p:extLst>
          </p:nvPr>
        </p:nvGraphicFramePr>
        <p:xfrm>
          <a:off x="299621" y="1299422"/>
          <a:ext cx="8447337" cy="490728"/>
        </p:xfrm>
        <a:graphic>
          <a:graphicData uri="http://schemas.openxmlformats.org/drawingml/2006/table">
            <a:tbl>
              <a:tblPr firstRow="1" firstCol="1" bandRow="1">
                <a:tableStyleId>{5C22544A-7EE6-4342-B048-85BDC9FD1C3A}</a:tableStyleId>
              </a:tblPr>
              <a:tblGrid>
                <a:gridCol w="6024979">
                  <a:extLst>
                    <a:ext uri="{9D8B030D-6E8A-4147-A177-3AD203B41FA5}">
                      <a16:colId xmlns="" xmlns:a16="http://schemas.microsoft.com/office/drawing/2014/main" val="2922249967"/>
                    </a:ext>
                  </a:extLst>
                </a:gridCol>
                <a:gridCol w="2422358">
                  <a:extLst>
                    <a:ext uri="{9D8B030D-6E8A-4147-A177-3AD203B41FA5}">
                      <a16:colId xmlns="" xmlns:a16="http://schemas.microsoft.com/office/drawing/2014/main" val="2354157578"/>
                    </a:ext>
                  </a:extLst>
                </a:gridCol>
              </a:tblGrid>
              <a:tr h="336261">
                <a:tc>
                  <a:txBody>
                    <a:bodyPr/>
                    <a:lstStyle/>
                    <a:p>
                      <a:pPr>
                        <a:lnSpc>
                          <a:spcPct val="115000"/>
                        </a:lnSpc>
                        <a:spcAft>
                          <a:spcPts val="1000"/>
                        </a:spcAft>
                      </a:pPr>
                      <a:r>
                        <a:rPr lang="tr-TR" sz="2800" dirty="0" err="1">
                          <a:solidFill>
                            <a:schemeClr val="tx1"/>
                          </a:solidFill>
                          <a:effectLst/>
                        </a:rPr>
                        <a:t>ÖDR’nin</a:t>
                      </a:r>
                      <a:r>
                        <a:rPr lang="tr-TR" sz="2800" dirty="0">
                          <a:solidFill>
                            <a:schemeClr val="tx1"/>
                          </a:solidFill>
                          <a:effectLst/>
                        </a:rPr>
                        <a:t> </a:t>
                      </a:r>
                      <a:r>
                        <a:rPr lang="tr-TR" sz="2800" dirty="0" err="1">
                          <a:solidFill>
                            <a:schemeClr val="tx1"/>
                          </a:solidFill>
                          <a:effectLst/>
                        </a:rPr>
                        <a:t>HEPDAK’a</a:t>
                      </a:r>
                      <a:r>
                        <a:rPr lang="tr-TR" sz="2800" dirty="0">
                          <a:solidFill>
                            <a:schemeClr val="tx1"/>
                          </a:solidFill>
                          <a:effectLst/>
                        </a:rPr>
                        <a:t> gönderilmesi </a:t>
                      </a:r>
                      <a:endParaRPr lang="tr-T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tc>
                  <a:txBody>
                    <a:bodyPr/>
                    <a:lstStyle/>
                    <a:p>
                      <a:pPr>
                        <a:lnSpc>
                          <a:spcPct val="115000"/>
                        </a:lnSpc>
                        <a:spcAft>
                          <a:spcPts val="1000"/>
                        </a:spcAft>
                      </a:pPr>
                      <a:r>
                        <a:rPr lang="tr-TR" sz="2400" dirty="0">
                          <a:solidFill>
                            <a:schemeClr val="tx1"/>
                          </a:solidFill>
                          <a:effectLst/>
                        </a:rPr>
                        <a:t>1-7.07.2022</a:t>
                      </a:r>
                      <a:endParaRPr lang="tr-T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10" marR="34410" marT="0" marB="0"/>
                </a:tc>
                <a:extLst>
                  <a:ext uri="{0D108BD9-81ED-4DB2-BD59-A6C34878D82A}">
                    <a16:rowId xmlns="" xmlns:a16="http://schemas.microsoft.com/office/drawing/2014/main" val="887714395"/>
                  </a:ext>
                </a:extLst>
              </a:tr>
            </a:tbl>
          </a:graphicData>
        </a:graphic>
      </p:graphicFrame>
      <p:sp>
        <p:nvSpPr>
          <p:cNvPr id="11" name="Metin kutusu 10">
            <a:extLst>
              <a:ext uri="{FF2B5EF4-FFF2-40B4-BE49-F238E27FC236}">
                <a16:creationId xmlns="" xmlns:a16="http://schemas.microsoft.com/office/drawing/2014/main" id="{38473786-253E-5949-CF30-7204AA0C4C7F}"/>
              </a:ext>
            </a:extLst>
          </p:cNvPr>
          <p:cNvSpPr txBox="1"/>
          <p:nvPr/>
        </p:nvSpPr>
        <p:spPr>
          <a:xfrm>
            <a:off x="369295" y="2485568"/>
            <a:ext cx="3912338" cy="1200329"/>
          </a:xfrm>
          <a:prstGeom prst="rect">
            <a:avLst/>
          </a:prstGeom>
          <a:noFill/>
        </p:spPr>
        <p:txBody>
          <a:bodyPr wrap="square" rtlCol="0">
            <a:spAutoFit/>
          </a:bodyPr>
          <a:lstStyle/>
          <a:p>
            <a:pPr algn="ctr"/>
            <a:r>
              <a:rPr lang="tr-TR" sz="2400" b="1" dirty="0" smtClean="0">
                <a:solidFill>
                  <a:schemeClr val="accent2">
                    <a:lumMod val="50000"/>
                  </a:schemeClr>
                </a:solidFill>
              </a:rPr>
              <a:t>08.09.2022 -</a:t>
            </a:r>
            <a:endParaRPr lang="tr-TR" sz="2400" b="1" dirty="0">
              <a:solidFill>
                <a:schemeClr val="accent2">
                  <a:lumMod val="50000"/>
                </a:schemeClr>
              </a:solidFill>
            </a:endParaRPr>
          </a:p>
          <a:p>
            <a:pPr algn="ctr"/>
            <a:r>
              <a:rPr lang="tr-TR" sz="2400" dirty="0" smtClean="0"/>
              <a:t> </a:t>
            </a:r>
            <a:r>
              <a:rPr lang="tr-TR" sz="2400" b="1" dirty="0" smtClean="0">
                <a:solidFill>
                  <a:schemeClr val="accent2">
                    <a:lumMod val="50000"/>
                  </a:schemeClr>
                </a:solidFill>
              </a:rPr>
              <a:t>ÖN İNCELEMEDEN </a:t>
            </a:r>
          </a:p>
          <a:p>
            <a:pPr algn="ctr"/>
            <a:r>
              <a:rPr lang="tr-TR" sz="2400" b="1" dirty="0" smtClean="0">
                <a:solidFill>
                  <a:schemeClr val="accent2">
                    <a:lumMod val="50000"/>
                  </a:schemeClr>
                </a:solidFill>
              </a:rPr>
              <a:t>BAŞARI </a:t>
            </a:r>
            <a:r>
              <a:rPr lang="tr-TR" sz="2400" b="1" dirty="0">
                <a:solidFill>
                  <a:schemeClr val="accent2">
                    <a:lumMod val="50000"/>
                  </a:schemeClr>
                </a:solidFill>
              </a:rPr>
              <a:t>İLE </a:t>
            </a:r>
            <a:r>
              <a:rPr lang="tr-TR" sz="2400" b="1" dirty="0" smtClean="0">
                <a:solidFill>
                  <a:schemeClr val="accent2">
                    <a:lumMod val="50000"/>
                  </a:schemeClr>
                </a:solidFill>
              </a:rPr>
              <a:t>GEÇTİK</a:t>
            </a:r>
            <a:endParaRPr lang="tr-TR" sz="2400" dirty="0"/>
          </a:p>
        </p:txBody>
      </p:sp>
      <p:sp>
        <p:nvSpPr>
          <p:cNvPr id="12" name="Ok: Aşağı 11">
            <a:extLst>
              <a:ext uri="{FF2B5EF4-FFF2-40B4-BE49-F238E27FC236}">
                <a16:creationId xmlns="" xmlns:a16="http://schemas.microsoft.com/office/drawing/2014/main" id="{E0F505CB-C995-28D4-9EB3-2C94FAB704E2}"/>
              </a:ext>
            </a:extLst>
          </p:cNvPr>
          <p:cNvSpPr/>
          <p:nvPr/>
        </p:nvSpPr>
        <p:spPr>
          <a:xfrm>
            <a:off x="2070645" y="1842033"/>
            <a:ext cx="552635" cy="6435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Aşağı 12">
            <a:extLst>
              <a:ext uri="{FF2B5EF4-FFF2-40B4-BE49-F238E27FC236}">
                <a16:creationId xmlns="" xmlns:a16="http://schemas.microsoft.com/office/drawing/2014/main" id="{29A16BB9-1D22-D627-320F-C0EDF6C64802}"/>
              </a:ext>
            </a:extLst>
          </p:cNvPr>
          <p:cNvSpPr/>
          <p:nvPr/>
        </p:nvSpPr>
        <p:spPr>
          <a:xfrm>
            <a:off x="2153950" y="3687673"/>
            <a:ext cx="552635" cy="7598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 xmlns:a16="http://schemas.microsoft.com/office/drawing/2014/main" id="{B3F9F10C-DBBA-22E6-AD2C-5FF8E12529C5}"/>
              </a:ext>
            </a:extLst>
          </p:cNvPr>
          <p:cNvSpPr txBox="1"/>
          <p:nvPr/>
        </p:nvSpPr>
        <p:spPr>
          <a:xfrm>
            <a:off x="372864" y="4625278"/>
            <a:ext cx="4667434" cy="1323439"/>
          </a:xfrm>
          <a:prstGeom prst="rect">
            <a:avLst/>
          </a:prstGeom>
          <a:noFill/>
        </p:spPr>
        <p:txBody>
          <a:bodyPr wrap="square" rtlCol="0">
            <a:spAutoFit/>
          </a:bodyPr>
          <a:lstStyle/>
          <a:p>
            <a:pPr algn="ctr"/>
            <a:r>
              <a:rPr lang="tr-TR" sz="2000" b="1" dirty="0" smtClean="0">
                <a:solidFill>
                  <a:schemeClr val="accent2">
                    <a:lumMod val="50000"/>
                  </a:schemeClr>
                </a:solidFill>
              </a:rPr>
              <a:t>7 </a:t>
            </a:r>
            <a:r>
              <a:rPr lang="tr-TR" sz="2000" b="1" dirty="0">
                <a:solidFill>
                  <a:schemeClr val="accent2">
                    <a:lumMod val="50000"/>
                  </a:schemeClr>
                </a:solidFill>
              </a:rPr>
              <a:t>KASIM 2022 - UZAKTAN </a:t>
            </a:r>
            <a:r>
              <a:rPr lang="tr-TR" sz="2000" b="1" dirty="0" smtClean="0">
                <a:solidFill>
                  <a:schemeClr val="accent2">
                    <a:lumMod val="50000"/>
                  </a:schemeClr>
                </a:solidFill>
              </a:rPr>
              <a:t>DEĞERLENDİRME</a:t>
            </a:r>
            <a:endParaRPr lang="tr-TR" sz="2000" b="1" dirty="0">
              <a:solidFill>
                <a:schemeClr val="accent2">
                  <a:lumMod val="50000"/>
                </a:schemeClr>
              </a:solidFill>
            </a:endParaRPr>
          </a:p>
          <a:p>
            <a:pPr algn="ctr"/>
            <a:r>
              <a:rPr lang="tr-TR" sz="2000" b="1" dirty="0" smtClean="0">
                <a:solidFill>
                  <a:schemeClr val="accent2">
                    <a:lumMod val="50000"/>
                  </a:schemeClr>
                </a:solidFill>
              </a:rPr>
              <a:t>11-13 </a:t>
            </a:r>
            <a:r>
              <a:rPr lang="tr-TR" sz="2000" b="1" dirty="0">
                <a:solidFill>
                  <a:schemeClr val="accent2">
                    <a:lumMod val="50000"/>
                  </a:schemeClr>
                </a:solidFill>
              </a:rPr>
              <a:t>ARALIK 2022 - YERİNDE ZİYARETLE </a:t>
            </a:r>
            <a:r>
              <a:rPr lang="tr-TR" sz="2000" b="1" dirty="0" smtClean="0">
                <a:solidFill>
                  <a:schemeClr val="accent2">
                    <a:lumMod val="50000"/>
                  </a:schemeClr>
                </a:solidFill>
              </a:rPr>
              <a:t>DEĞERLENDİRME </a:t>
            </a:r>
            <a:endParaRPr lang="tr-TR" sz="2000" b="1" dirty="0">
              <a:solidFill>
                <a:schemeClr val="accent2">
                  <a:lumMod val="50000"/>
                </a:schemeClr>
              </a:solidFill>
            </a:endParaRPr>
          </a:p>
        </p:txBody>
      </p:sp>
      <p:pic>
        <p:nvPicPr>
          <p:cNvPr id="15" name="Resim 14">
            <a:extLst>
              <a:ext uri="{FF2B5EF4-FFF2-40B4-BE49-F238E27FC236}">
                <a16:creationId xmlns="" xmlns:a16="http://schemas.microsoft.com/office/drawing/2014/main" id="{751AAD06-AC9E-1B30-4003-7AEBD0BD1C7C}"/>
              </a:ext>
            </a:extLst>
          </p:cNvPr>
          <p:cNvPicPr>
            <a:picLocks noChangeAspect="1"/>
          </p:cNvPicPr>
          <p:nvPr/>
        </p:nvPicPr>
        <p:blipFill rotWithShape="1">
          <a:blip r:embed="rId2">
            <a:extLst>
              <a:ext uri="{28A0092B-C50C-407E-A947-70E740481C1C}">
                <a14:useLocalDpi xmlns:a14="http://schemas.microsoft.com/office/drawing/2010/main" val="0"/>
              </a:ext>
            </a:extLst>
          </a:blip>
          <a:srcRect l="6234" t="9211" r="2824" b="50281"/>
          <a:stretch/>
        </p:blipFill>
        <p:spPr bwMode="auto">
          <a:xfrm>
            <a:off x="4827239" y="2219822"/>
            <a:ext cx="4079981" cy="4455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054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solidFill>
                  <a:srgbClr val="FF0000"/>
                </a:solidFill>
              </a:rPr>
              <a:t>AKREDİTASYON </a:t>
            </a:r>
            <a:r>
              <a:rPr lang="tr-TR" sz="2400" b="1" dirty="0" smtClean="0">
                <a:solidFill>
                  <a:srgbClr val="FF0000"/>
                </a:solidFill>
              </a:rPr>
              <a:t>SÜRECİNDE </a:t>
            </a:r>
            <a:br>
              <a:rPr lang="tr-TR" sz="2400" b="1" dirty="0" smtClean="0">
                <a:solidFill>
                  <a:srgbClr val="FF0000"/>
                </a:solidFill>
              </a:rPr>
            </a:br>
            <a:r>
              <a:rPr lang="tr-TR" sz="2400" b="1" dirty="0" smtClean="0">
                <a:solidFill>
                  <a:srgbClr val="FF0000"/>
                </a:solidFill>
              </a:rPr>
              <a:t>EĞİTİMDE NELER YAPIYORUZ? - I </a:t>
            </a:r>
            <a:endParaRPr lang="tr-TR" sz="2400" dirty="0"/>
          </a:p>
        </p:txBody>
      </p:sp>
      <p:sp>
        <p:nvSpPr>
          <p:cNvPr id="3" name="İçerik Yer Tutucusu 2"/>
          <p:cNvSpPr>
            <a:spLocks noGrp="1"/>
          </p:cNvSpPr>
          <p:nvPr>
            <p:ph sz="quarter" idx="1"/>
          </p:nvPr>
        </p:nvSpPr>
        <p:spPr/>
        <p:txBody>
          <a:bodyPr>
            <a:normAutofit fontScale="92500"/>
          </a:bodyPr>
          <a:lstStyle/>
          <a:p>
            <a:r>
              <a:rPr lang="tr-TR" dirty="0"/>
              <a:t>Her yıl eğitim programımızı gözden geçiriyoruz. Eğitim programı HUÇEP 2014 ile uyumludur. Klasik eğitim modelinin kullanıldığı programımızda eğitim teorik ve uygulamalı derslerle yürütülmektedir.</a:t>
            </a:r>
          </a:p>
          <a:p>
            <a:r>
              <a:rPr lang="tr-TR" dirty="0"/>
              <a:t>Sizden gelen önerileri de dikkate alarak yeni dersler açmaya ya da var olan derslerimizin içeriğini güncellemeye/geliştirmeye çalışıyoruz. </a:t>
            </a:r>
          </a:p>
          <a:p>
            <a:r>
              <a:rPr lang="tr-TR" dirty="0"/>
              <a:t>Güncel kanıta dayalı </a:t>
            </a:r>
            <a:r>
              <a:rPr lang="tr-TR" dirty="0" err="1"/>
              <a:t>literaratürü</a:t>
            </a:r>
            <a:r>
              <a:rPr lang="tr-TR" dirty="0"/>
              <a:t> inceleyerek sunum ve eğitim materyallerimizi geliştiriyoruz. </a:t>
            </a:r>
          </a:p>
          <a:p>
            <a:r>
              <a:rPr lang="tr-TR" dirty="0"/>
              <a:t>Daha kaliteli eğitim için öğretim elemanı başına düşen öğrenci sayısının azalması amacı ile öğretim elemanı sayımızı artırmak için çaba içerisindeyiz. Kadromuzun güçlenmesini talep ediyor, çabalıyoruz. </a:t>
            </a:r>
          </a:p>
          <a:p>
            <a:endParaRPr lang="tr-TR" dirty="0"/>
          </a:p>
        </p:txBody>
      </p:sp>
    </p:spTree>
    <p:extLst>
      <p:ext uri="{BB962C8B-B14F-4D97-AF65-F5344CB8AC3E}">
        <p14:creationId xmlns:p14="http://schemas.microsoft.com/office/powerpoint/2010/main" val="390925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FF0000"/>
                </a:solidFill>
              </a:rPr>
              <a:t>AKREDİTASYON SÜRECİNDE </a:t>
            </a:r>
            <a:br>
              <a:rPr lang="tr-TR" sz="3200" b="1" dirty="0">
                <a:solidFill>
                  <a:srgbClr val="FF0000"/>
                </a:solidFill>
              </a:rPr>
            </a:br>
            <a:r>
              <a:rPr lang="tr-TR" sz="3200" b="1" dirty="0">
                <a:solidFill>
                  <a:srgbClr val="FF0000"/>
                </a:solidFill>
              </a:rPr>
              <a:t>EĞİTİMDE NELER YAPIYORUZ? </a:t>
            </a:r>
            <a:r>
              <a:rPr lang="tr-TR" sz="3200" b="1" dirty="0" smtClean="0">
                <a:solidFill>
                  <a:srgbClr val="FF0000"/>
                </a:solidFill>
              </a:rPr>
              <a:t>-II</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a:t>Tüm öğretim elemanlarımız eğitici eğitimi ve uzaktan eğitim konularında yetkinliklerini artırmak amacı kurslara katılıyoruz.</a:t>
            </a:r>
          </a:p>
          <a:p>
            <a:r>
              <a:rPr lang="tr-TR" dirty="0"/>
              <a:t>Artan öğrenci sayısına rağmen derslerin yürütülmesinde; tartışma, drama, soru-cevap, beyin fırtınası, kavram haritası, vaka tartışması, </a:t>
            </a:r>
            <a:r>
              <a:rPr lang="tr-TR" dirty="0" err="1"/>
              <a:t>reflekşın</a:t>
            </a:r>
            <a:r>
              <a:rPr lang="tr-TR" dirty="0"/>
              <a:t>, simülasyon, laboratuvar çalışmaları vb. birçok aktif öğrenme yöntemi kullanmaktayız</a:t>
            </a:r>
            <a:r>
              <a:rPr lang="tr-TR" dirty="0" smtClean="0"/>
              <a:t>.</a:t>
            </a:r>
          </a:p>
          <a:p>
            <a:r>
              <a:rPr lang="tr-TR" dirty="0">
                <a:ea typeface="Calibri" panose="020F0502020204030204" pitchFamily="34" charset="0"/>
                <a:cs typeface="Times New Roman" panose="02020603050405020304" pitchFamily="18" charset="0"/>
              </a:rPr>
              <a:t>Uygulama alanlarının sağlıklı/hasta bireylerle (çocuk/yetişkin/yaşlı) çalışacak şekilde çeşitlilik oluşturularak öğrencinin bilgiyi uygulamaya aktarması için uygun ortamlar olması için Meram Tıp Fakültesi, İl Milli Eğitim Müdürlüğü, İl Sağlık  Müdürlüğü, TORKU, OVA UN gibi destekleyecek kurumlarla protokol imzalayarak çeşitlendiriyoruz.</a:t>
            </a:r>
          </a:p>
          <a:p>
            <a:endParaRPr lang="tr-TR" dirty="0"/>
          </a:p>
          <a:p>
            <a:endParaRPr lang="tr-TR" dirty="0"/>
          </a:p>
        </p:txBody>
      </p:sp>
    </p:spTree>
    <p:extLst>
      <p:ext uri="{BB962C8B-B14F-4D97-AF65-F5344CB8AC3E}">
        <p14:creationId xmlns:p14="http://schemas.microsoft.com/office/powerpoint/2010/main" val="3176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7467600" cy="1143000"/>
          </a:xfrm>
        </p:spPr>
        <p:txBody>
          <a:bodyPr>
            <a:normAutofit fontScale="90000"/>
          </a:bodyPr>
          <a:lstStyle/>
          <a:p>
            <a:r>
              <a:rPr lang="tr-TR" dirty="0" smtClean="0"/>
              <a:t>Hemşirelik Fakültesi Misyon</a:t>
            </a:r>
            <a:br>
              <a:rPr lang="tr-TR" dirty="0" smtClean="0"/>
            </a:br>
            <a:r>
              <a:rPr lang="tr-TR" b="1" dirty="0" smtClean="0"/>
              <a:t>(</a:t>
            </a:r>
            <a:r>
              <a:rPr lang="tr-TR" b="1" dirty="0"/>
              <a:t>Öz Görevi) </a:t>
            </a:r>
            <a:br>
              <a:rPr lang="tr-TR" b="1" dirty="0"/>
            </a:br>
            <a:endParaRPr lang="tr-TR" dirty="0"/>
          </a:p>
        </p:txBody>
      </p:sp>
      <p:sp>
        <p:nvSpPr>
          <p:cNvPr id="3" name="İçerik Yer Tutucusu 2"/>
          <p:cNvSpPr>
            <a:spLocks noGrp="1"/>
          </p:cNvSpPr>
          <p:nvPr>
            <p:ph sz="quarter" idx="1"/>
          </p:nvPr>
        </p:nvSpPr>
        <p:spPr/>
        <p:txBody>
          <a:bodyPr/>
          <a:lstStyle/>
          <a:p>
            <a:pPr marL="0" indent="0" algn="just">
              <a:lnSpc>
                <a:spcPct val="150000"/>
              </a:lnSpc>
              <a:buNone/>
            </a:pPr>
            <a:r>
              <a:rPr lang="tr-TR" dirty="0" smtClean="0"/>
              <a:t>Bilimsel</a:t>
            </a:r>
            <a:r>
              <a:rPr lang="tr-TR" dirty="0"/>
              <a:t>, kültürel ve sosyal açıdan donanımlı, insan haklarına ve etik değerlere önem veren,  araştırmacı, bakım verici, eğitici, yönetici ve liderlik rollerini etkili şekilde kullanan, birey toplum ve meslektaşları için sorumluluk alan, yenilikçi ve işbirlikçi yaklaşımla yaşam boyu öğrenme alışkanlığı edinmiş </a:t>
            </a:r>
            <a:endParaRPr lang="tr-TR" dirty="0" smtClean="0"/>
          </a:p>
          <a:p>
            <a:pPr marL="0" indent="0" algn="r">
              <a:lnSpc>
                <a:spcPct val="150000"/>
              </a:lnSpc>
              <a:buNone/>
            </a:pPr>
            <a:r>
              <a:rPr lang="tr-TR" b="1" dirty="0" smtClean="0">
                <a:solidFill>
                  <a:srgbClr val="FF0000"/>
                </a:solidFill>
              </a:rPr>
              <a:t>hemşireler yetiştirmek</a:t>
            </a:r>
            <a:r>
              <a:rPr lang="tr-TR" dirty="0" smtClean="0"/>
              <a:t>.</a:t>
            </a:r>
            <a:r>
              <a:rPr lang="tr-TR" dirty="0"/>
              <a:t/>
            </a:r>
            <a:br>
              <a:rPr lang="tr-TR" dirty="0"/>
            </a:br>
            <a:endParaRPr lang="tr-TR" dirty="0"/>
          </a:p>
        </p:txBody>
      </p:sp>
    </p:spTree>
    <p:extLst>
      <p:ext uri="{BB962C8B-B14F-4D97-AF65-F5344CB8AC3E}">
        <p14:creationId xmlns:p14="http://schemas.microsoft.com/office/powerpoint/2010/main" val="24382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srgbClr val="FF0000"/>
                </a:solidFill>
              </a:rPr>
              <a:t>AKREDİTASYON SÜRECİNDE </a:t>
            </a:r>
            <a:br>
              <a:rPr lang="tr-TR" sz="2800" b="1" dirty="0">
                <a:solidFill>
                  <a:srgbClr val="FF0000"/>
                </a:solidFill>
              </a:rPr>
            </a:br>
            <a:r>
              <a:rPr lang="tr-TR" sz="2800" b="1" dirty="0">
                <a:solidFill>
                  <a:srgbClr val="FF0000"/>
                </a:solidFill>
              </a:rPr>
              <a:t>EĞİTİMDE NELER YAPIYORUZ? -</a:t>
            </a:r>
            <a:r>
              <a:rPr lang="tr-TR" sz="2800" b="1" dirty="0" smtClean="0">
                <a:solidFill>
                  <a:srgbClr val="FF0000"/>
                </a:solidFill>
              </a:rPr>
              <a:t>III</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a:ea typeface="Calibri" panose="020F0502020204030204" pitchFamily="34" charset="0"/>
                <a:cs typeface="Times New Roman" panose="02020603050405020304" pitchFamily="18" charset="0"/>
              </a:rPr>
              <a:t>Sınavlarda tarafsız, kaliteli ölçme yapabilmek için Ölçme Değerlendirme Komisyonunu kurduk ve sınav soru analizleri yapılmakta, sonuçlarına göre sorular düzenlenmekte, soru havuzları oluşmaktadır.</a:t>
            </a:r>
          </a:p>
          <a:p>
            <a:pPr>
              <a:spcAft>
                <a:spcPts val="600"/>
              </a:spcAft>
            </a:pPr>
            <a:r>
              <a:rPr lang="tr-TR" dirty="0">
                <a:latin typeface="Arial" panose="020B0604020202020204" pitchFamily="34" charset="0"/>
                <a:ea typeface="Calibri" panose="020F0502020204030204" pitchFamily="34" charset="0"/>
              </a:rPr>
              <a:t>Üniversitemiz ve Fakültemiz öğrencilerin hemşirelik alanında ulusal ve uluslararası düzeydeki bilimsel, sosyal, sanatsal ve sportif faaliyetlere katılımlarını desteklemektedir. </a:t>
            </a:r>
          </a:p>
          <a:p>
            <a:pPr>
              <a:spcAft>
                <a:spcPts val="600"/>
              </a:spcAft>
            </a:pPr>
            <a:r>
              <a:rPr lang="tr-TR" dirty="0">
                <a:latin typeface="Arial" panose="020B0604020202020204" pitchFamily="34" charset="0"/>
                <a:ea typeface="Calibri" panose="020F0502020204030204" pitchFamily="34" charset="0"/>
              </a:rPr>
              <a:t>Öğrencilerin görüş, istek ve önerilerini iletebilecekleri çeşitli sistemler (dekana yaz, OBS, UZEM, sosyal medya iletişim ve mesajlaşma ağı vb.) vardır. </a:t>
            </a:r>
          </a:p>
          <a:p>
            <a:pPr>
              <a:spcAft>
                <a:spcPts val="600"/>
              </a:spcAft>
            </a:pPr>
            <a:r>
              <a:rPr lang="tr-TR" dirty="0">
                <a:latin typeface="Arial" panose="020B0604020202020204" pitchFamily="34" charset="0"/>
                <a:ea typeface="Calibri" panose="020F0502020204030204" pitchFamily="34" charset="0"/>
              </a:rPr>
              <a:t>Fakültemizde mezunlarla iletişimi sürdürmek için Mezun Takip Sistemi kurulmuştur. </a:t>
            </a:r>
            <a:endParaRPr lang="tr-TR" dirty="0"/>
          </a:p>
          <a:p>
            <a:endParaRPr lang="tr-TR" dirty="0"/>
          </a:p>
        </p:txBody>
      </p:sp>
    </p:spTree>
    <p:extLst>
      <p:ext uri="{BB962C8B-B14F-4D97-AF65-F5344CB8AC3E}">
        <p14:creationId xmlns:p14="http://schemas.microsoft.com/office/powerpoint/2010/main" val="322457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FF0000"/>
                </a:solidFill>
              </a:rPr>
              <a:t>AKREDİTASYON SÜRECİNDE </a:t>
            </a:r>
            <a:br>
              <a:rPr lang="tr-TR" sz="3200" b="1" dirty="0">
                <a:solidFill>
                  <a:srgbClr val="FF0000"/>
                </a:solidFill>
              </a:rPr>
            </a:br>
            <a:r>
              <a:rPr lang="tr-TR" sz="3200" b="1" dirty="0">
                <a:solidFill>
                  <a:srgbClr val="FF0000"/>
                </a:solidFill>
              </a:rPr>
              <a:t>EĞİTİMDE NELER YAPIYORUZ? -</a:t>
            </a:r>
            <a:r>
              <a:rPr lang="tr-TR" sz="3200" b="1" dirty="0" smtClean="0">
                <a:solidFill>
                  <a:srgbClr val="FF0000"/>
                </a:solidFill>
              </a:rPr>
              <a:t>IV</a:t>
            </a:r>
            <a:endParaRPr lang="tr-TR" dirty="0"/>
          </a:p>
        </p:txBody>
      </p:sp>
      <p:sp>
        <p:nvSpPr>
          <p:cNvPr id="3" name="İçerik Yer Tutucusu 2"/>
          <p:cNvSpPr>
            <a:spLocks noGrp="1"/>
          </p:cNvSpPr>
          <p:nvPr>
            <p:ph sz="quarter" idx="1"/>
          </p:nvPr>
        </p:nvSpPr>
        <p:spPr/>
        <p:txBody>
          <a:bodyPr>
            <a:normAutofit/>
          </a:bodyPr>
          <a:lstStyle/>
          <a:p>
            <a:r>
              <a:rPr lang="tr-TR" dirty="0">
                <a:latin typeface="Arial" panose="020B0604020202020204" pitchFamily="34" charset="0"/>
                <a:ea typeface="Calibri" panose="020F0502020204030204" pitchFamily="34" charset="0"/>
              </a:rPr>
              <a:t>Üniversitenin İş Sağlığı ve Güvenliği Koordinatörlüğü bulunmakta olup, fakültemizde, Kalite Komisyonu iş sağlığı ve güvenliği ile ilgili uygulamaları koordinatörlükle işbirliği ile yürütmektedir. Her yıl sizlere bu konuda eğitimler düzenlemekteyiz.</a:t>
            </a:r>
          </a:p>
          <a:p>
            <a:r>
              <a:rPr lang="tr-TR" dirty="0" smtClean="0">
                <a:latin typeface="Arial" panose="020B0604020202020204" pitchFamily="34" charset="0"/>
                <a:ea typeface="Calibri" panose="020F0502020204030204" pitchFamily="34" charset="0"/>
              </a:rPr>
              <a:t>NEÜ </a:t>
            </a:r>
            <a:r>
              <a:rPr lang="tr-TR" dirty="0">
                <a:latin typeface="Arial" panose="020B0604020202020204" pitchFamily="34" charset="0"/>
                <a:ea typeface="Calibri" panose="020F0502020204030204" pitchFamily="34" charset="0"/>
              </a:rPr>
              <a:t>ve Hemşirelik Fakültesi’nin sürekli iyileştirmeye yönelik stratejik planı bulunmakta ve yıl yıl değerlendirmeler yapılıp, koşullar daha iyi hale getirilmeye çalışılmaktadır. Bu amaçla öncelikle yeni Fakülte binalarının yapımı devam etmektedir.</a:t>
            </a:r>
            <a:endParaRPr lang="tr-TR" dirty="0"/>
          </a:p>
          <a:p>
            <a:endParaRPr lang="tr-TR" dirty="0"/>
          </a:p>
        </p:txBody>
      </p:sp>
    </p:spTree>
    <p:extLst>
      <p:ext uri="{BB962C8B-B14F-4D97-AF65-F5344CB8AC3E}">
        <p14:creationId xmlns:p14="http://schemas.microsoft.com/office/powerpoint/2010/main" val="340487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SİZİN TARAFINIZDAN </a:t>
            </a:r>
            <a:r>
              <a:rPr lang="tr-TR" dirty="0" smtClean="0">
                <a:solidFill>
                  <a:srgbClr val="FF0000"/>
                </a:solidFill>
              </a:rPr>
              <a:t/>
            </a:r>
            <a:br>
              <a:rPr lang="tr-TR" dirty="0" smtClean="0">
                <a:solidFill>
                  <a:srgbClr val="FF0000"/>
                </a:solidFill>
              </a:rPr>
            </a:br>
            <a:r>
              <a:rPr lang="tr-TR" dirty="0" smtClean="0">
                <a:solidFill>
                  <a:srgbClr val="FF0000"/>
                </a:solidFill>
              </a:rPr>
              <a:t>derslik</a:t>
            </a:r>
            <a:r>
              <a:rPr lang="tr-TR" dirty="0">
                <a:solidFill>
                  <a:srgbClr val="FF0000"/>
                </a:solidFill>
              </a:rPr>
              <a:t>, klinik alanlarımız </a:t>
            </a:r>
            <a:r>
              <a:rPr lang="tr-TR" dirty="0" smtClean="0">
                <a:solidFill>
                  <a:srgbClr val="FF0000"/>
                </a:solidFill>
              </a:rPr>
              <a:t>«orta düzeyde» değerlendirildi</a:t>
            </a:r>
            <a:r>
              <a:rPr lang="tr-TR" dirty="0">
                <a:solidFill>
                  <a:srgbClr val="FF0000"/>
                </a:solidFill>
              </a:rPr>
              <a:t>.</a:t>
            </a:r>
          </a:p>
        </p:txBody>
      </p:sp>
      <p:sp>
        <p:nvSpPr>
          <p:cNvPr id="3" name="İçerik Yer Tutucusu 2"/>
          <p:cNvSpPr>
            <a:spLocks noGrp="1"/>
          </p:cNvSpPr>
          <p:nvPr>
            <p:ph sz="quarter" idx="1"/>
          </p:nvPr>
        </p:nvSpPr>
        <p:spPr/>
        <p:txBody>
          <a:bodyPr/>
          <a:lstStyle/>
          <a:p>
            <a:r>
              <a:rPr lang="tr-TR" dirty="0"/>
              <a:t>Yeni derslik talepleri yaptık. K Blokta, morfoloji ek derslikler açtırarak derslerimizin daha iyi koşullarda işlenmesini sağlamaya çabalıyoruz. </a:t>
            </a:r>
          </a:p>
          <a:p>
            <a:r>
              <a:rPr lang="tr-TR" dirty="0"/>
              <a:t>Dersliklerde projektörlerimize, bilgisayarlarımıza bakım yaptırıyor. Mikrofon ve ses sistemlerini iyileştirmeye çalışıyoruz. </a:t>
            </a:r>
          </a:p>
          <a:p>
            <a:r>
              <a:rPr lang="tr-TR" dirty="0"/>
              <a:t>Yazışmalarla uygulama alanlarınızı artırmaya, daha verimli alanlar sağlamaya, uygulama alanlarında ihtiyaçlarınızın (yeme, giyinme </a:t>
            </a:r>
            <a:r>
              <a:rPr lang="tr-TR" dirty="0" err="1"/>
              <a:t>vb</a:t>
            </a:r>
            <a:r>
              <a:rPr lang="tr-TR" dirty="0"/>
              <a:t>) giderilmesini sağlamaya çabalıyoruz.</a:t>
            </a:r>
          </a:p>
          <a:p>
            <a:endParaRPr lang="tr-TR" dirty="0"/>
          </a:p>
        </p:txBody>
      </p:sp>
    </p:spTree>
    <p:extLst>
      <p:ext uri="{BB962C8B-B14F-4D97-AF65-F5344CB8AC3E}">
        <p14:creationId xmlns:p14="http://schemas.microsoft.com/office/powerpoint/2010/main" val="359916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5"/>
            <a:ext cx="7831782" cy="2199779"/>
          </a:xfrm>
        </p:spPr>
        <p:txBody>
          <a:bodyPr>
            <a:normAutofit fontScale="90000"/>
          </a:bodyPr>
          <a:lstStyle/>
          <a:p>
            <a:r>
              <a:rPr lang="tr-TR" sz="3600" b="1" dirty="0" smtClean="0">
                <a:solidFill>
                  <a:srgbClr val="FF0000"/>
                </a:solidFill>
              </a:rPr>
              <a:t>Kütüphane veri tabanlarına öğrencilerimizin nasıl erişeceği konularında öğrencilerimizi bilgilendiriyor, ihtiyaç duyulan kitap ve veri tabanlarını NEÜ Kütüphane Daire Başkanlığı’ndan her yıl talep ediyoruz. </a:t>
            </a:r>
            <a:endParaRPr lang="tr-TR" b="1" dirty="0">
              <a:solidFill>
                <a:srgbClr val="FF0000"/>
              </a:solidFill>
            </a:endParaRPr>
          </a:p>
        </p:txBody>
      </p:sp>
      <p:pic>
        <p:nvPicPr>
          <p:cNvPr id="4" name="Resim 3">
            <a:extLst>
              <a:ext uri="{FF2B5EF4-FFF2-40B4-BE49-F238E27FC236}">
                <a16:creationId xmlns="" xmlns:a16="http://schemas.microsoft.com/office/drawing/2014/main" id="{3DE26EA0-AAC9-BEF1-9B41-B2368EF1A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478" y="2852936"/>
            <a:ext cx="6012053" cy="3805258"/>
          </a:xfrm>
          <a:prstGeom prst="rect">
            <a:avLst/>
          </a:prstGeom>
          <a:noFill/>
          <a:ln>
            <a:noFill/>
          </a:ln>
        </p:spPr>
      </p:pic>
      <p:pic>
        <p:nvPicPr>
          <p:cNvPr id="5" name="Resim 4">
            <a:extLst>
              <a:ext uri="{FF2B5EF4-FFF2-40B4-BE49-F238E27FC236}">
                <a16:creationId xmlns="" xmlns:a16="http://schemas.microsoft.com/office/drawing/2014/main" id="{F533DE79-59C8-40E4-211B-92517CBAD8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999882"/>
            <a:ext cx="2782477" cy="2077085"/>
          </a:xfrm>
          <a:prstGeom prst="rect">
            <a:avLst/>
          </a:prstGeom>
          <a:noFill/>
          <a:ln>
            <a:noFill/>
          </a:ln>
        </p:spPr>
      </p:pic>
    </p:spTree>
    <p:extLst>
      <p:ext uri="{BB962C8B-B14F-4D97-AF65-F5344CB8AC3E}">
        <p14:creationId xmlns:p14="http://schemas.microsoft.com/office/powerpoint/2010/main" val="320753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F2B32CD-4C89-DF44-3C4C-C9F7213D5696}"/>
              </a:ext>
            </a:extLst>
          </p:cNvPr>
          <p:cNvSpPr>
            <a:spLocks noGrp="1"/>
          </p:cNvSpPr>
          <p:nvPr>
            <p:ph type="title"/>
          </p:nvPr>
        </p:nvSpPr>
        <p:spPr/>
        <p:txBody>
          <a:bodyPr/>
          <a:lstStyle/>
          <a:p>
            <a:r>
              <a:rPr lang="tr-TR" b="1" dirty="0">
                <a:solidFill>
                  <a:srgbClr val="FF0000"/>
                </a:solidFill>
              </a:rPr>
              <a:t>AKREDİTASYON BELGESİ ALMA ÇABAMIZ;</a:t>
            </a:r>
          </a:p>
        </p:txBody>
      </p:sp>
      <p:sp>
        <p:nvSpPr>
          <p:cNvPr id="3" name="İçerik Yer Tutucusu 2">
            <a:extLst>
              <a:ext uri="{FF2B5EF4-FFF2-40B4-BE49-F238E27FC236}">
                <a16:creationId xmlns="" xmlns:a16="http://schemas.microsoft.com/office/drawing/2014/main" id="{2744B5CC-CAB4-9A2F-4A84-AC715726A625}"/>
              </a:ext>
            </a:extLst>
          </p:cNvPr>
          <p:cNvSpPr>
            <a:spLocks noGrp="1"/>
          </p:cNvSpPr>
          <p:nvPr>
            <p:ph idx="1"/>
          </p:nvPr>
        </p:nvSpPr>
        <p:spPr/>
        <p:txBody>
          <a:bodyPr/>
          <a:lstStyle/>
          <a:p>
            <a:pPr>
              <a:lnSpc>
                <a:spcPct val="150000"/>
              </a:lnSpc>
            </a:pPr>
            <a:r>
              <a:rPr lang="tr-TR" dirty="0">
                <a:latin typeface="Arial Black" panose="020B0A04020102020204" pitchFamily="34" charset="0"/>
              </a:rPr>
              <a:t>Sizlerin mezun olduğunda daha nitelikli mezunlar olmanızı,</a:t>
            </a:r>
          </a:p>
          <a:p>
            <a:pPr>
              <a:lnSpc>
                <a:spcPct val="150000"/>
              </a:lnSpc>
            </a:pPr>
            <a:r>
              <a:rPr lang="tr-TR" dirty="0">
                <a:latin typeface="Arial Black" panose="020B0A04020102020204" pitchFamily="34" charset="0"/>
              </a:rPr>
              <a:t>İşe alımlarda aranılan, övgü alan, tercih önceliği olan hemşireler olmanızı sağlamak içindir.</a:t>
            </a:r>
          </a:p>
        </p:txBody>
      </p:sp>
    </p:spTree>
    <p:extLst>
      <p:ext uri="{BB962C8B-B14F-4D97-AF65-F5344CB8AC3E}">
        <p14:creationId xmlns:p14="http://schemas.microsoft.com/office/powerpoint/2010/main" val="302702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3" y="0"/>
            <a:ext cx="7242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81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Hemşirelik Fakültesi </a:t>
            </a:r>
            <a:r>
              <a:rPr lang="tr-TR" dirty="0" smtClean="0"/>
              <a:t>Vizyon</a:t>
            </a:r>
            <a:endParaRPr lang="tr-TR" dirty="0"/>
          </a:p>
        </p:txBody>
      </p:sp>
      <p:sp>
        <p:nvSpPr>
          <p:cNvPr id="3" name="İçerik Yer Tutucusu 2"/>
          <p:cNvSpPr>
            <a:spLocks noGrp="1"/>
          </p:cNvSpPr>
          <p:nvPr>
            <p:ph sz="quarter" idx="1"/>
          </p:nvPr>
        </p:nvSpPr>
        <p:spPr/>
        <p:txBody>
          <a:bodyPr/>
          <a:lstStyle/>
          <a:p>
            <a:pPr>
              <a:lnSpc>
                <a:spcPct val="150000"/>
              </a:lnSpc>
            </a:pPr>
            <a:endParaRPr lang="tr-TR" dirty="0" smtClean="0"/>
          </a:p>
          <a:p>
            <a:pPr algn="just">
              <a:lnSpc>
                <a:spcPct val="150000"/>
              </a:lnSpc>
            </a:pPr>
            <a:r>
              <a:rPr lang="tr-TR" dirty="0" smtClean="0"/>
              <a:t>Hemşirelik </a:t>
            </a:r>
            <a:r>
              <a:rPr lang="tr-TR" dirty="0"/>
              <a:t>bilimine katkı sağlayan, eğitim, yönetim, araştırma ve uygulama felsefesiyle, ulusal ve uluslararası düzeyde tanınan ve tercih edilen, geleceğe güvenle bakan </a:t>
            </a:r>
            <a:endParaRPr lang="tr-TR" dirty="0" smtClean="0"/>
          </a:p>
          <a:p>
            <a:pPr marL="0" indent="0" algn="r">
              <a:lnSpc>
                <a:spcPct val="150000"/>
              </a:lnSpc>
              <a:buNone/>
            </a:pPr>
            <a:r>
              <a:rPr lang="tr-TR" b="1" dirty="0" smtClean="0">
                <a:solidFill>
                  <a:srgbClr val="FF0000"/>
                </a:solidFill>
              </a:rPr>
              <a:t>bir </a:t>
            </a:r>
            <a:r>
              <a:rPr lang="tr-TR" b="1" dirty="0">
                <a:solidFill>
                  <a:srgbClr val="FF0000"/>
                </a:solidFill>
              </a:rPr>
              <a:t>hemşirelik fakültesi </a:t>
            </a:r>
            <a:r>
              <a:rPr lang="tr-TR" b="1" dirty="0" smtClean="0">
                <a:solidFill>
                  <a:srgbClr val="FF0000"/>
                </a:solidFill>
              </a:rPr>
              <a:t>olmak</a:t>
            </a:r>
            <a:r>
              <a:rPr lang="tr-TR" dirty="0" smtClean="0"/>
              <a:t>.</a:t>
            </a:r>
            <a:endParaRPr lang="tr-TR" dirty="0"/>
          </a:p>
        </p:txBody>
      </p:sp>
    </p:spTree>
    <p:extLst>
      <p:ext uri="{BB962C8B-B14F-4D97-AF65-F5344CB8AC3E}">
        <p14:creationId xmlns:p14="http://schemas.microsoft.com/office/powerpoint/2010/main" val="11648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b="1" dirty="0">
                <a:solidFill>
                  <a:srgbClr val="0070C0"/>
                </a:solidFill>
              </a:rPr>
              <a:t>Akreditasyon </a:t>
            </a:r>
            <a:r>
              <a:rPr lang="tr-TR" sz="4400" b="1" dirty="0" smtClean="0">
                <a:solidFill>
                  <a:srgbClr val="0070C0"/>
                </a:solidFill>
              </a:rPr>
              <a:t>(</a:t>
            </a:r>
            <a:r>
              <a:rPr lang="tr-TR" sz="4400" dirty="0"/>
              <a:t>Denklik</a:t>
            </a:r>
            <a:r>
              <a:rPr lang="tr-TR" sz="4400" b="1" dirty="0" smtClean="0">
                <a:solidFill>
                  <a:srgbClr val="0070C0"/>
                </a:solidFill>
              </a:rPr>
              <a:t>)</a:t>
            </a:r>
            <a:endParaRPr lang="tr-TR" sz="4400" b="1" dirty="0">
              <a:solidFill>
                <a:srgbClr val="0070C0"/>
              </a:solidFill>
            </a:endParaRPr>
          </a:p>
        </p:txBody>
      </p:sp>
      <p:sp>
        <p:nvSpPr>
          <p:cNvPr id="3" name="İçerik Yer Tutucusu 2"/>
          <p:cNvSpPr>
            <a:spLocks noGrp="1"/>
          </p:cNvSpPr>
          <p:nvPr>
            <p:ph sz="quarter" idx="1"/>
          </p:nvPr>
        </p:nvSpPr>
        <p:spPr>
          <a:xfrm>
            <a:off x="457200" y="1600200"/>
            <a:ext cx="8003232" cy="2332856"/>
          </a:xfrm>
          <a:solidFill>
            <a:schemeClr val="accent4">
              <a:lumMod val="20000"/>
              <a:lumOff val="80000"/>
            </a:schemeClr>
          </a:solidFill>
        </p:spPr>
        <p:txBody>
          <a:bodyPr>
            <a:noAutofit/>
          </a:bodyPr>
          <a:lstStyle/>
          <a:p>
            <a:r>
              <a:rPr lang="tr-TR" dirty="0"/>
              <a:t>Akreditasyon, eğitim kurumlarının </a:t>
            </a:r>
            <a:r>
              <a:rPr lang="tr-TR" b="1" dirty="0">
                <a:solidFill>
                  <a:srgbClr val="FF0000"/>
                </a:solidFill>
              </a:rPr>
              <a:t>kabul edilebilir bir kalitede</a:t>
            </a:r>
            <a:r>
              <a:rPr lang="tr-TR" dirty="0"/>
              <a:t> eğitim vermelerini güvence altına almak üzere yapılan </a:t>
            </a:r>
            <a:r>
              <a:rPr lang="tr-TR" b="1" dirty="0">
                <a:solidFill>
                  <a:srgbClr val="FF0000"/>
                </a:solidFill>
              </a:rPr>
              <a:t>kurumsal bir </a:t>
            </a:r>
            <a:r>
              <a:rPr lang="tr-TR" b="1" dirty="0" smtClean="0">
                <a:solidFill>
                  <a:srgbClr val="FF0000"/>
                </a:solidFill>
              </a:rPr>
              <a:t>değerlendirme </a:t>
            </a:r>
            <a:r>
              <a:rPr lang="tr-TR" dirty="0" smtClean="0"/>
              <a:t>sonucunda; </a:t>
            </a:r>
          </a:p>
          <a:p>
            <a:pPr lvl="1"/>
            <a:r>
              <a:rPr lang="tr-TR" dirty="0" smtClean="0"/>
              <a:t>Yetkinlik</a:t>
            </a:r>
            <a:r>
              <a:rPr lang="tr-TR" dirty="0"/>
              <a:t>, yetki ve güvenirliğin onaylandığı sertifikalı bir </a:t>
            </a:r>
            <a:r>
              <a:rPr lang="tr-TR" b="1" dirty="0">
                <a:solidFill>
                  <a:srgbClr val="FF0000"/>
                </a:solidFill>
              </a:rPr>
              <a:t>kalite güvence </a:t>
            </a:r>
            <a:r>
              <a:rPr lang="tr-TR" b="1" dirty="0" smtClean="0">
                <a:solidFill>
                  <a:srgbClr val="FF0000"/>
                </a:solidFill>
              </a:rPr>
              <a:t>sürecidir</a:t>
            </a:r>
            <a:r>
              <a:rPr lang="tr-TR" dirty="0" smtClean="0"/>
              <a:t>.</a:t>
            </a:r>
          </a:p>
          <a:p>
            <a:endParaRPr lang="tr-TR" dirty="0" smtClean="0"/>
          </a:p>
          <a:p>
            <a:pPr marL="0" indent="0">
              <a:buNone/>
            </a:pPr>
            <a:r>
              <a:rPr lang="tr-TR" dirty="0" smtClean="0"/>
              <a:t> </a:t>
            </a:r>
            <a:endParaRPr lang="tr-TR" dirty="0"/>
          </a:p>
          <a:p>
            <a:endParaRPr lang="tr-TR" dirty="0"/>
          </a:p>
        </p:txBody>
      </p:sp>
      <p:sp>
        <p:nvSpPr>
          <p:cNvPr id="4" name="Dikdörtgen 3"/>
          <p:cNvSpPr/>
          <p:nvPr/>
        </p:nvSpPr>
        <p:spPr>
          <a:xfrm>
            <a:off x="395536" y="4221110"/>
            <a:ext cx="8280920" cy="1569660"/>
          </a:xfrm>
          <a:prstGeom prst="rect">
            <a:avLst/>
          </a:prstGeom>
          <a:solidFill>
            <a:schemeClr val="accent1">
              <a:lumMod val="20000"/>
              <a:lumOff val="80000"/>
            </a:schemeClr>
          </a:solidFill>
        </p:spPr>
        <p:txBody>
          <a:bodyPr wrap="square">
            <a:spAutoFit/>
          </a:bodyPr>
          <a:lstStyle/>
          <a:p>
            <a:pPr marL="342900" indent="-342900">
              <a:buFont typeface="Wingdings" pitchFamily="2" charset="2"/>
              <a:buChar char="q"/>
            </a:pPr>
            <a:r>
              <a:rPr lang="tr-TR" sz="2400" dirty="0"/>
              <a:t>Hemşirelik lisans programının belirli standartlara sahip olup </a:t>
            </a:r>
            <a:r>
              <a:rPr lang="tr-TR" sz="2400" dirty="0" smtClean="0"/>
              <a:t>olmadığının değerlendirme </a:t>
            </a:r>
            <a:r>
              <a:rPr lang="tr-TR" sz="2400" dirty="0"/>
              <a:t>kurumları (</a:t>
            </a:r>
            <a:r>
              <a:rPr lang="tr-TR" sz="2400" dirty="0">
                <a:solidFill>
                  <a:srgbClr val="FF0000"/>
                </a:solidFill>
              </a:rPr>
              <a:t>HEPDAK</a:t>
            </a:r>
            <a:r>
              <a:rPr lang="tr-TR" sz="2400" dirty="0"/>
              <a:t>) tarafından inceleme yapılarak belgelendirilmesi ve uygunluk raporu verilme sürecidir. </a:t>
            </a:r>
          </a:p>
        </p:txBody>
      </p:sp>
    </p:spTree>
    <p:extLst>
      <p:ext uri="{BB962C8B-B14F-4D97-AF65-F5344CB8AC3E}">
        <p14:creationId xmlns:p14="http://schemas.microsoft.com/office/powerpoint/2010/main" val="408079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dirty="0" err="1">
                <a:solidFill>
                  <a:srgbClr val="0070C0"/>
                </a:solidFill>
              </a:rPr>
              <a:t>akreditasyon</a:t>
            </a:r>
            <a:r>
              <a:rPr lang="en-US" sz="4000" dirty="0">
                <a:solidFill>
                  <a:srgbClr val="0070C0"/>
                </a:solidFill>
              </a:rPr>
              <a:t> </a:t>
            </a:r>
            <a:endParaRPr lang="tr-TR" sz="4000" dirty="0">
              <a:solidFill>
                <a:srgbClr val="0070C0"/>
              </a:solidFill>
            </a:endParaRPr>
          </a:p>
        </p:txBody>
      </p:sp>
      <p:sp>
        <p:nvSpPr>
          <p:cNvPr id="3" name="İçerik Yer Tutucusu 2"/>
          <p:cNvSpPr>
            <a:spLocks noGrp="1"/>
          </p:cNvSpPr>
          <p:nvPr>
            <p:ph sz="quarter" idx="1"/>
          </p:nvPr>
        </p:nvSpPr>
        <p:spPr/>
        <p:txBody>
          <a:bodyPr/>
          <a:lstStyle/>
          <a:p>
            <a:r>
              <a:rPr lang="en-US" dirty="0" err="1" smtClean="0"/>
              <a:t>kalite</a:t>
            </a:r>
            <a:r>
              <a:rPr lang="en-US" dirty="0" smtClean="0"/>
              <a:t> </a:t>
            </a:r>
            <a:r>
              <a:rPr lang="en-US" dirty="0" err="1"/>
              <a:t>güvencesini</a:t>
            </a:r>
            <a:r>
              <a:rPr lang="en-US" dirty="0"/>
              <a:t> </a:t>
            </a:r>
            <a:r>
              <a:rPr lang="en-US" dirty="0" err="1"/>
              <a:t>elde</a:t>
            </a:r>
            <a:r>
              <a:rPr lang="en-US" dirty="0"/>
              <a:t> </a:t>
            </a:r>
            <a:r>
              <a:rPr lang="en-US" dirty="0" err="1"/>
              <a:t>etmek</a:t>
            </a:r>
            <a:r>
              <a:rPr lang="en-US" dirty="0"/>
              <a:t>, </a:t>
            </a:r>
            <a:endParaRPr lang="tr-TR" dirty="0" smtClean="0"/>
          </a:p>
          <a:p>
            <a:r>
              <a:rPr lang="en-US" dirty="0" err="1" smtClean="0"/>
              <a:t>çağdaş</a:t>
            </a:r>
            <a:r>
              <a:rPr lang="en-US" dirty="0" smtClean="0"/>
              <a:t> </a:t>
            </a:r>
            <a:r>
              <a:rPr lang="en-US" dirty="0" err="1"/>
              <a:t>eğitimi</a:t>
            </a:r>
            <a:r>
              <a:rPr lang="en-US" dirty="0"/>
              <a:t> </a:t>
            </a:r>
            <a:r>
              <a:rPr lang="en-US" dirty="0" err="1"/>
              <a:t>yakalamak</a:t>
            </a:r>
            <a:r>
              <a:rPr lang="en-US" dirty="0"/>
              <a:t> </a:t>
            </a:r>
            <a:r>
              <a:rPr lang="en-US" dirty="0" err="1"/>
              <a:t>ve</a:t>
            </a:r>
            <a:r>
              <a:rPr lang="en-US" dirty="0"/>
              <a:t> </a:t>
            </a:r>
            <a:r>
              <a:rPr lang="tr-TR" dirty="0" smtClean="0"/>
              <a:t>sürdürmek</a:t>
            </a:r>
          </a:p>
          <a:p>
            <a:pPr marL="365760" lvl="1" indent="0">
              <a:buNone/>
            </a:pPr>
            <a:endParaRPr lang="tr-TR" dirty="0"/>
          </a:p>
          <a:p>
            <a:pPr marL="365760" lvl="1" indent="0">
              <a:buNone/>
            </a:pPr>
            <a:r>
              <a:rPr lang="en-US" dirty="0" err="1" smtClean="0"/>
              <a:t>için</a:t>
            </a:r>
            <a:r>
              <a:rPr lang="en-US" dirty="0" smtClean="0"/>
              <a:t> </a:t>
            </a:r>
            <a:r>
              <a:rPr lang="en-US" dirty="0" err="1"/>
              <a:t>gerekli</a:t>
            </a:r>
            <a:r>
              <a:rPr lang="en-US" dirty="0"/>
              <a:t> </a:t>
            </a:r>
            <a:r>
              <a:rPr lang="tr-TR" dirty="0" smtClean="0"/>
              <a:t>iyileştirmeleri sağlayacak</a:t>
            </a:r>
            <a:r>
              <a:rPr lang="en-US" dirty="0" smtClean="0"/>
              <a:t> </a:t>
            </a:r>
            <a:r>
              <a:rPr lang="en-US" dirty="0" err="1"/>
              <a:t>bir</a:t>
            </a:r>
            <a:r>
              <a:rPr lang="en-US" dirty="0"/>
              <a:t> </a:t>
            </a:r>
            <a:r>
              <a:rPr lang="en-US" dirty="0" err="1" smtClean="0"/>
              <a:t>araç</a:t>
            </a:r>
            <a:r>
              <a:rPr lang="tr-TR" dirty="0" smtClean="0"/>
              <a:t>tır.</a:t>
            </a:r>
            <a:endParaRPr lang="tr-TR" dirty="0"/>
          </a:p>
        </p:txBody>
      </p:sp>
    </p:spTree>
    <p:extLst>
      <p:ext uri="{BB962C8B-B14F-4D97-AF65-F5344CB8AC3E}">
        <p14:creationId xmlns:p14="http://schemas.microsoft.com/office/powerpoint/2010/main" val="129353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2981AFF-C55E-4565-B0C7-0271F802AE61}"/>
              </a:ext>
            </a:extLst>
          </p:cNvPr>
          <p:cNvSpPr>
            <a:spLocks noGrp="1"/>
          </p:cNvSpPr>
          <p:nvPr>
            <p:ph type="title"/>
          </p:nvPr>
        </p:nvSpPr>
        <p:spPr/>
        <p:txBody>
          <a:bodyPr>
            <a:normAutofit/>
          </a:bodyPr>
          <a:lstStyle/>
          <a:p>
            <a:pPr algn="ctr"/>
            <a:r>
              <a:rPr lang="tr-TR" b="1" dirty="0">
                <a:solidFill>
                  <a:srgbClr val="0070C0"/>
                </a:solidFill>
              </a:rPr>
              <a:t>NEDEN </a:t>
            </a:r>
            <a:r>
              <a:rPr lang="tr-TR" b="1" dirty="0" smtClean="0">
                <a:solidFill>
                  <a:srgbClr val="0070C0"/>
                </a:solidFill>
              </a:rPr>
              <a:t>AKREDİTASYON?</a:t>
            </a:r>
            <a:endParaRPr lang="tr-TR" b="1" dirty="0">
              <a:solidFill>
                <a:srgbClr val="0070C0"/>
              </a:solidFill>
            </a:endParaRPr>
          </a:p>
        </p:txBody>
      </p:sp>
      <p:graphicFrame>
        <p:nvGraphicFramePr>
          <p:cNvPr id="7" name="İçerik Yer Tutucusu 2">
            <a:extLst>
              <a:ext uri="{FF2B5EF4-FFF2-40B4-BE49-F238E27FC236}">
                <a16:creationId xmlns:a16="http://schemas.microsoft.com/office/drawing/2014/main" xmlns="" id="{0F5BE162-2861-43CC-B230-BF7674F88DCF}"/>
              </a:ext>
            </a:extLst>
          </p:cNvPr>
          <p:cNvGraphicFramePr>
            <a:graphicFrameLocks noGrp="1"/>
          </p:cNvGraphicFramePr>
          <p:nvPr>
            <p:ph idx="1"/>
            <p:extLst>
              <p:ext uri="{D42A27DB-BD31-4B8C-83A1-F6EECF244321}">
                <p14:modId xmlns:p14="http://schemas.microsoft.com/office/powerpoint/2010/main" val="1515240229"/>
              </p:ext>
            </p:extLst>
          </p:nvPr>
        </p:nvGraphicFramePr>
        <p:xfrm>
          <a:off x="628650" y="1993191"/>
          <a:ext cx="7886700" cy="397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1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81990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Başlık 1">
            <a:extLst>
              <a:ext uri="{FF2B5EF4-FFF2-40B4-BE49-F238E27FC236}">
                <a16:creationId xmlns:a16="http://schemas.microsoft.com/office/drawing/2014/main" xmlns="" id="{22876516-7B36-453A-86FC-40B5DC046E0A}"/>
              </a:ext>
            </a:extLst>
          </p:cNvPr>
          <p:cNvSpPr>
            <a:spLocks noGrp="1"/>
          </p:cNvSpPr>
          <p:nvPr>
            <p:ph type="title"/>
          </p:nvPr>
        </p:nvSpPr>
        <p:spPr>
          <a:xfrm>
            <a:off x="393579" y="620392"/>
            <a:ext cx="3242339" cy="5504688"/>
          </a:xfrm>
        </p:spPr>
        <p:txBody>
          <a:bodyPr>
            <a:normAutofit/>
          </a:bodyPr>
          <a:lstStyle/>
          <a:p>
            <a:pPr algn="ctr"/>
            <a:r>
              <a:rPr lang="tr-TR" sz="2800" b="1" dirty="0" smtClean="0">
                <a:solidFill>
                  <a:schemeClr val="tx1">
                    <a:lumMod val="95000"/>
                    <a:lumOff val="5000"/>
                  </a:schemeClr>
                </a:solidFill>
              </a:rPr>
              <a:t>AKREDİTASYON NE </a:t>
            </a:r>
            <a:br>
              <a:rPr lang="tr-TR" sz="2800" b="1" dirty="0" smtClean="0">
                <a:solidFill>
                  <a:schemeClr val="tx1">
                    <a:lumMod val="95000"/>
                    <a:lumOff val="5000"/>
                  </a:schemeClr>
                </a:solidFill>
              </a:rPr>
            </a:br>
            <a:r>
              <a:rPr lang="tr-TR" sz="2800" b="1" dirty="0" smtClean="0">
                <a:solidFill>
                  <a:schemeClr val="tx1">
                    <a:lumMod val="95000"/>
                    <a:lumOff val="5000"/>
                  </a:schemeClr>
                </a:solidFill>
              </a:rPr>
              <a:t>Sağlar? </a:t>
            </a:r>
            <a:endParaRPr lang="tr-TR" sz="2800" b="1" dirty="0">
              <a:solidFill>
                <a:schemeClr val="tx1">
                  <a:lumMod val="95000"/>
                  <a:lumOff val="5000"/>
                </a:schemeClr>
              </a:solidFill>
            </a:endParaRPr>
          </a:p>
        </p:txBody>
      </p:sp>
      <p:graphicFrame>
        <p:nvGraphicFramePr>
          <p:cNvPr id="5" name="İçerik Yer Tutucusu 2">
            <a:extLst>
              <a:ext uri="{FF2B5EF4-FFF2-40B4-BE49-F238E27FC236}">
                <a16:creationId xmlns:a16="http://schemas.microsoft.com/office/drawing/2014/main" xmlns="" id="{8F7190B1-266D-4506-9E7F-502919237F7B}"/>
              </a:ext>
            </a:extLst>
          </p:cNvPr>
          <p:cNvGraphicFramePr>
            <a:graphicFrameLocks noGrp="1"/>
          </p:cNvGraphicFramePr>
          <p:nvPr>
            <p:ph idx="1"/>
            <p:extLst>
              <p:ext uri="{D42A27DB-BD31-4B8C-83A1-F6EECF244321}">
                <p14:modId xmlns:p14="http://schemas.microsoft.com/office/powerpoint/2010/main" val="4245566538"/>
              </p:ext>
            </p:extLst>
          </p:nvPr>
        </p:nvGraphicFramePr>
        <p:xfrm>
          <a:off x="4101292"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74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4">
              <a:lumMod val="20000"/>
              <a:lumOff val="80000"/>
            </a:schemeClr>
          </a:solidFill>
        </p:spPr>
        <p:txBody>
          <a:bodyPr/>
          <a:lstStyle/>
          <a:p>
            <a:r>
              <a:rPr lang="tr-TR" dirty="0" smtClean="0"/>
              <a:t>Kim Akredite Ediyor???</a:t>
            </a:r>
            <a:endParaRPr lang="tr-TR" dirty="0"/>
          </a:p>
        </p:txBody>
      </p:sp>
      <p:sp>
        <p:nvSpPr>
          <p:cNvPr id="3" name="İçerik Yer Tutucusu 2"/>
          <p:cNvSpPr>
            <a:spLocks noGrp="1"/>
          </p:cNvSpPr>
          <p:nvPr>
            <p:ph idx="1"/>
          </p:nvPr>
        </p:nvSpPr>
        <p:spPr>
          <a:solidFill>
            <a:schemeClr val="accent4">
              <a:lumMod val="40000"/>
              <a:lumOff val="60000"/>
            </a:schemeClr>
          </a:solidFill>
        </p:spPr>
        <p:txBody>
          <a:bodyPr/>
          <a:lstStyle/>
          <a:p>
            <a:r>
              <a:rPr lang="tr-TR" b="1" dirty="0">
                <a:solidFill>
                  <a:srgbClr val="FF0000"/>
                </a:solidFill>
              </a:rPr>
              <a:t>Hemşirelik </a:t>
            </a:r>
            <a:r>
              <a:rPr lang="tr-TR" b="1" dirty="0" smtClean="0">
                <a:solidFill>
                  <a:srgbClr val="FF0000"/>
                </a:solidFill>
              </a:rPr>
              <a:t>Bölümü: </a:t>
            </a:r>
            <a:r>
              <a:rPr lang="tr-TR" dirty="0" smtClean="0"/>
              <a:t>Hemşirelik Eğitim Programları Değerlendirme ve Akreditasyon Derneği </a:t>
            </a:r>
            <a:r>
              <a:rPr lang="tr-TR" b="1" dirty="0" smtClean="0">
                <a:solidFill>
                  <a:srgbClr val="FF0000"/>
                </a:solidFill>
              </a:rPr>
              <a:t>(HEPDAK)</a:t>
            </a:r>
          </a:p>
          <a:p>
            <a:r>
              <a:rPr lang="tr-TR" dirty="0" smtClean="0"/>
              <a:t>Eğitim Fakültesi Bölümleri EPDAK</a:t>
            </a:r>
          </a:p>
          <a:p>
            <a:r>
              <a:rPr lang="tr-TR" dirty="0" smtClean="0"/>
              <a:t>Tıp Fakültesi (TEPDAD)</a:t>
            </a:r>
          </a:p>
          <a:p>
            <a:r>
              <a:rPr lang="tr-TR" dirty="0" smtClean="0"/>
              <a:t>Mühendislik Fakültesi MÜDEK</a:t>
            </a:r>
          </a:p>
          <a:p>
            <a:r>
              <a:rPr lang="tr-TR" dirty="0" smtClean="0"/>
              <a:t>…….</a:t>
            </a:r>
          </a:p>
          <a:p>
            <a:r>
              <a:rPr lang="tr-TR" dirty="0" smtClean="0"/>
              <a:t>YÖKAK </a:t>
            </a:r>
            <a:endParaRPr lang="tr-TR" dirty="0"/>
          </a:p>
        </p:txBody>
      </p:sp>
    </p:spTree>
    <p:extLst>
      <p:ext uri="{BB962C8B-B14F-4D97-AF65-F5344CB8AC3E}">
        <p14:creationId xmlns:p14="http://schemas.microsoft.com/office/powerpoint/2010/main" val="398429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96" y="908720"/>
            <a:ext cx="499193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628" y="13271"/>
            <a:ext cx="4515395" cy="62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611561" y="2420888"/>
            <a:ext cx="4017045"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18 Hemşirelik programı </a:t>
            </a:r>
          </a:p>
          <a:p>
            <a:pPr algn="ctr"/>
            <a:r>
              <a:rPr lang="tr-TR" sz="2800" dirty="0" smtClean="0">
                <a:solidFill>
                  <a:schemeClr val="tx1"/>
                </a:solidFill>
              </a:rPr>
              <a:t>akredite </a:t>
            </a:r>
            <a:endParaRPr lang="tr-TR" sz="2800" dirty="0">
              <a:solidFill>
                <a:schemeClr val="tx1"/>
              </a:solidFill>
            </a:endParaRPr>
          </a:p>
        </p:txBody>
      </p:sp>
    </p:spTree>
    <p:extLst>
      <p:ext uri="{BB962C8B-B14F-4D97-AF65-F5344CB8AC3E}">
        <p14:creationId xmlns:p14="http://schemas.microsoft.com/office/powerpoint/2010/main" val="1608891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325</TotalTime>
  <Words>1139</Words>
  <Application>Microsoft Office PowerPoint</Application>
  <PresentationFormat>Ekran Gösterisi (4:3)</PresentationFormat>
  <Paragraphs>143</Paragraphs>
  <Slides>25</Slides>
  <Notes>1</Notes>
  <HiddenSlides>0</HiddenSlides>
  <MMClips>0</MMClips>
  <ScaleCrop>false</ScaleCrop>
  <HeadingPairs>
    <vt:vector size="4" baseType="variant">
      <vt:variant>
        <vt:lpstr>Tema</vt:lpstr>
      </vt:variant>
      <vt:variant>
        <vt:i4>7</vt:i4>
      </vt:variant>
      <vt:variant>
        <vt:lpstr>Slayt Başlıkları</vt:lpstr>
      </vt:variant>
      <vt:variant>
        <vt:i4>25</vt:i4>
      </vt:variant>
    </vt:vector>
  </HeadingPairs>
  <TitlesOfParts>
    <vt:vector size="32" baseType="lpstr">
      <vt:lpstr>Cumba</vt:lpstr>
      <vt:lpstr>Office Theme</vt:lpstr>
      <vt:lpstr>1_Office Theme</vt:lpstr>
      <vt:lpstr>2_Office Theme</vt:lpstr>
      <vt:lpstr>3_Office Theme</vt:lpstr>
      <vt:lpstr>4_Office Theme</vt:lpstr>
      <vt:lpstr>5_Office Theme</vt:lpstr>
      <vt:lpstr>Necmettin Erbakan Üniversitesi Hemşirelik Fakültesi Akreditasyon Süreci</vt:lpstr>
      <vt:lpstr>Hemşirelik Fakültesi Misyon (Öz Görevi)  </vt:lpstr>
      <vt:lpstr>Hemşirelik Fakültesi Vizyon</vt:lpstr>
      <vt:lpstr>Akreditasyon (Denklik)</vt:lpstr>
      <vt:lpstr>akreditasyon </vt:lpstr>
      <vt:lpstr>NEDEN AKREDİTASYON?</vt:lpstr>
      <vt:lpstr>AKREDİTASYON NE  Sağlar? </vt:lpstr>
      <vt:lpstr>Kim Akredite Ediyor???</vt:lpstr>
      <vt:lpstr>PowerPoint Sunusu</vt:lpstr>
      <vt:lpstr>Ülkemizde Hemşirelik Eğitiminde  Akreditasyonun Başlama Süreci </vt:lpstr>
      <vt:lpstr>HEPDAK TARİHÇE</vt:lpstr>
      <vt:lpstr>PowerPoint Sunusu</vt:lpstr>
      <vt:lpstr>HEMŞİRELİK FAKÜLTESİ Akreditasyon Sürecİ-I</vt:lpstr>
      <vt:lpstr>HEMŞİRELİK FAKÜLTESİ Akreditasyon Sürecİ-II</vt:lpstr>
      <vt:lpstr>HEMŞİRELİK FAKÜLTESİ Akreditasyon Sürecİ-III</vt:lpstr>
      <vt:lpstr>HEMŞİRELİK FAKÜLTESİ Akreditasyon Sürecİ-IV</vt:lpstr>
      <vt:lpstr>HEMŞİRELİK FAKÜLTESİ Akreditasyon Sürecinde hangi aşamadayız?</vt:lpstr>
      <vt:lpstr>AKREDİTASYON SÜRECİNDE  EĞİTİMDE NELER YAPIYORUZ? - I </vt:lpstr>
      <vt:lpstr>AKREDİTASYON SÜRECİNDE  EĞİTİMDE NELER YAPIYORUZ? -II</vt:lpstr>
      <vt:lpstr>AKREDİTASYON SÜRECİNDE  EĞİTİMDE NELER YAPIYORUZ? -III</vt:lpstr>
      <vt:lpstr>AKREDİTASYON SÜRECİNDE  EĞİTİMDE NELER YAPIYORUZ? -IV</vt:lpstr>
      <vt:lpstr>SİZİN TARAFINIZDAN  derslik, klinik alanlarımız «orta düzeyde» değerlendirildi.</vt:lpstr>
      <vt:lpstr>Kütüphane veri tabanlarına öğrencilerimizin nasıl erişeceği konularında öğrencilerimizi bilgilendiriyor, ihtiyaç duyulan kitap ve veri tabanlarını NEÜ Kütüphane Daire Başkanlığı’ndan her yıl talep ediyoruz. </vt:lpstr>
      <vt:lpstr>AKREDİTASYON BELGESİ ALMA ÇABAMIZ;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Necmettin Erbakan Üniversitesi Hemşirelik Fakültesi Akreditasyon Süreci</dc:title>
  <dc:creator>PC</dc:creator>
  <cp:lastModifiedBy>PC</cp:lastModifiedBy>
  <cp:revision>17</cp:revision>
  <dcterms:created xsi:type="dcterms:W3CDTF">2022-10-17T10:19:22Z</dcterms:created>
  <dcterms:modified xsi:type="dcterms:W3CDTF">2022-10-31T11:32:54Z</dcterms:modified>
</cp:coreProperties>
</file>