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5201563" cy="35999738"/>
  <p:notesSz cx="7086600" cy="9372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1005F5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9">
          <p15:clr>
            <a:srgbClr val="A4A3A4"/>
          </p15:clr>
        </p15:guide>
        <p15:guide id="2" orient="horz" pos="22086">
          <p15:clr>
            <a:srgbClr val="A4A3A4"/>
          </p15:clr>
        </p15:guide>
        <p15:guide id="3" orient="horz" pos="2349">
          <p15:clr>
            <a:srgbClr val="A4A3A4"/>
          </p15:clr>
        </p15:guide>
        <p15:guide id="4" pos="79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46D2"/>
    <a:srgbClr val="698ED9"/>
    <a:srgbClr val="C0C0C0"/>
    <a:srgbClr val="A7C4FF"/>
    <a:srgbClr val="003064"/>
    <a:srgbClr val="003399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02" autoAdjust="0"/>
    <p:restoredTop sz="94700" autoAdjust="0"/>
  </p:normalViewPr>
  <p:slideViewPr>
    <p:cSldViewPr snapToGrid="0">
      <p:cViewPr>
        <p:scale>
          <a:sx n="33" d="100"/>
          <a:sy n="33" d="100"/>
        </p:scale>
        <p:origin x="1718" y="19"/>
      </p:cViewPr>
      <p:guideLst>
        <p:guide orient="horz" pos="5289"/>
        <p:guide orient="horz" pos="22086"/>
        <p:guide orient="horz" pos="2349"/>
        <p:guide pos="79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echanicel%20Engineering\thesis%20%20yuksek%20lisans%202010+2012\belge\S.S.AL&#304;BEYH&#220;Y&#220;&#286;&#220;%20&#199;ALI&#350;MA%20FAAL&#304;YETLER&#304;%20-%20Kopya\veriveri(ay%20ay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05441640578891"/>
          <c:y val="5.9118848163148933E-2"/>
          <c:w val="0.85737191021796877"/>
          <c:h val="0.79419972663161509"/>
        </c:manualLayout>
      </c:layout>
      <c:lineChart>
        <c:grouping val="standard"/>
        <c:varyColors val="0"/>
        <c:ser>
          <c:idx val="2"/>
          <c:order val="0"/>
          <c:tx>
            <c:v>35m</c:v>
          </c:tx>
          <c:spPr>
            <a:ln w="22225">
              <a:solidFill>
                <a:srgbClr val="FF0000"/>
              </a:solidFill>
            </a:ln>
          </c:spPr>
          <c:marker>
            <c:symbol val="diamond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'A_B_H_Elektrik_A_S_Anemometres '!$W$8:$AH$8</c:f>
              <c:strCache>
                <c:ptCount val="12"/>
                <c:pt idx="0">
                  <c:v>Jan</c:v>
                </c:pt>
                <c:pt idx="1">
                  <c:v>Fab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'A_B_H_Elektrik_A_S_Anemometres '!$W$11:$AH$11</c:f>
              <c:numCache>
                <c:formatCode>General</c:formatCode>
                <c:ptCount val="12"/>
                <c:pt idx="0">
                  <c:v>2.3505000000000003</c:v>
                </c:pt>
                <c:pt idx="1">
                  <c:v>4.375</c:v>
                </c:pt>
                <c:pt idx="2">
                  <c:v>2.5090000000000003</c:v>
                </c:pt>
                <c:pt idx="3">
                  <c:v>3.2225000000000001</c:v>
                </c:pt>
                <c:pt idx="4">
                  <c:v>6.6715</c:v>
                </c:pt>
                <c:pt idx="5">
                  <c:v>7.4164999999999992</c:v>
                </c:pt>
                <c:pt idx="6">
                  <c:v>5.0365000000000002</c:v>
                </c:pt>
                <c:pt idx="7">
                  <c:v>4.7835000000000001</c:v>
                </c:pt>
                <c:pt idx="8">
                  <c:v>5.6364999999999998</c:v>
                </c:pt>
                <c:pt idx="9">
                  <c:v>4.9474999999999998</c:v>
                </c:pt>
                <c:pt idx="10">
                  <c:v>6.5410000000000004</c:v>
                </c:pt>
                <c:pt idx="11">
                  <c:v>3.3864999999999998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C5D-4C5A-AF6A-9E114B6FED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9458736"/>
        <c:axId val="229459296"/>
      </c:lineChart>
      <c:catAx>
        <c:axId val="229458736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tr-TR" b="0"/>
                  <a:t>Months</a:t>
                </a:r>
              </a:p>
            </c:rich>
          </c:tx>
          <c:layout>
            <c:manualLayout>
              <c:xMode val="edge"/>
              <c:yMode val="edge"/>
              <c:x val="0.48180148652589599"/>
              <c:y val="0.89773674456827079"/>
            </c:manualLayout>
          </c:layout>
          <c:overlay val="0"/>
        </c:title>
        <c:numFmt formatCode="General" sourceLinked="0"/>
        <c:majorTickMark val="none"/>
        <c:minorTickMark val="in"/>
        <c:tickLblPos val="nextTo"/>
        <c:txPr>
          <a:bodyPr/>
          <a:lstStyle/>
          <a:p>
            <a:pPr>
              <a:defRPr sz="800"/>
            </a:pPr>
            <a:endParaRPr lang="tr-TR"/>
          </a:p>
        </c:txPr>
        <c:crossAx val="229459296"/>
        <c:crosses val="autoZero"/>
        <c:auto val="1"/>
        <c:lblAlgn val="ctr"/>
        <c:lblOffset val="100"/>
        <c:noMultiLvlLbl val="0"/>
      </c:catAx>
      <c:valAx>
        <c:axId val="2294592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b="0"/>
                </a:pPr>
                <a:r>
                  <a:rPr lang="tr-TR" b="0"/>
                  <a:t>Wind speed</a:t>
                </a:r>
                <a:r>
                  <a:rPr lang="tr-TR" b="0" baseline="0"/>
                  <a:t>, m/s</a:t>
                </a:r>
                <a:endParaRPr lang="tr-TR" b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294587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4788" y="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701675"/>
            <a:ext cx="2462212" cy="3516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2938"/>
            <a:ext cx="5670550" cy="421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defTabSz="9429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4788" y="8902700"/>
            <a:ext cx="3070225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330" tIns="47165" rIns="94330" bIns="47165" numCol="1" anchor="b" anchorCtr="0" compatLnSpc="1">
            <a:prstTxWarp prst="textNoShape">
              <a:avLst/>
            </a:prstTxWarp>
          </a:bodyPr>
          <a:lstStyle>
            <a:lvl1pPr algn="r" defTabSz="942975" eaLnBrk="1" hangingPunct="1"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C0CF6D9-FA44-4661-B28D-040D6C2E3894}" type="slidenum">
              <a:rPr lang="en-US" altLang="tr-TR"/>
              <a:pPr>
                <a:defRPr/>
              </a:pPr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42362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429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429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7CB4215-5DFA-4AFC-9CB6-68CE60047D0D}" type="slidenum">
              <a:rPr lang="en-US" altLang="tr-TR" smtClean="0"/>
              <a:pPr>
                <a:spcBef>
                  <a:spcPct val="0"/>
                </a:spcBef>
              </a:pPr>
              <a:t>1</a:t>
            </a:fld>
            <a:endParaRPr lang="en-US" altLang="tr-TR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96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713" y="11183938"/>
            <a:ext cx="21420137" cy="7715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9838" y="20399375"/>
            <a:ext cx="17641887" cy="92011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33624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0613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8399463"/>
            <a:ext cx="22680613" cy="23758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6506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72125" y="1441450"/>
            <a:ext cx="5668963" cy="307165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60475" y="1441450"/>
            <a:ext cx="16859250" cy="30716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75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0613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0475" y="8399463"/>
            <a:ext cx="22680613" cy="23758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729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23133050"/>
            <a:ext cx="21421725" cy="71501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0725" y="15257463"/>
            <a:ext cx="21421725" cy="78755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5870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0613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0475" y="8399463"/>
            <a:ext cx="11263313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6188" y="8399463"/>
            <a:ext cx="11264900" cy="237585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4567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0613" cy="60007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475" y="8058150"/>
            <a:ext cx="11134725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475" y="11417300"/>
            <a:ext cx="11134725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1600" y="8058150"/>
            <a:ext cx="11139488" cy="33591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1600" y="11417300"/>
            <a:ext cx="11139488" cy="20740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382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41450"/>
            <a:ext cx="22680613" cy="60007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898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314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475" y="1433513"/>
            <a:ext cx="8291513" cy="60991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613" y="1433513"/>
            <a:ext cx="14087475" cy="3072447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475" y="7532688"/>
            <a:ext cx="8291513" cy="246253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696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300" y="25199975"/>
            <a:ext cx="15120938" cy="29749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40300" y="3216275"/>
            <a:ext cx="15120938" cy="21599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300" y="28174950"/>
            <a:ext cx="15120938" cy="4224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5151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13"/>
          <p:cNvGraphicFramePr>
            <a:graphicFrameLocks noChangeAspect="1"/>
          </p:cNvGraphicFramePr>
          <p:nvPr userDrawn="1"/>
        </p:nvGraphicFramePr>
        <p:xfrm>
          <a:off x="19061113" y="35448875"/>
          <a:ext cx="5175250" cy="17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orelDRAW" r:id="rId14" imgW="8833104" imgH="310896" progId="CorelDRAW.Graphic.13">
                  <p:embed/>
                </p:oleObj>
              </mc:Choice>
              <mc:Fallback>
                <p:oleObj name="CorelDRAW" r:id="rId14" imgW="8833104" imgH="310896" progId="CorelDRAW.Graphic.1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1113" y="35448875"/>
                        <a:ext cx="5175250" cy="17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2pPr>
      <a:lvl3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3pPr>
      <a:lvl4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4pPr>
      <a:lvl5pPr algn="ctr" defTabSz="3497263" rtl="0" eaLnBrk="0" fontAlgn="base" hangingPunct="0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5pPr>
      <a:lvl6pPr marL="4572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6pPr>
      <a:lvl7pPr marL="9144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7pPr>
      <a:lvl8pPr marL="13716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8pPr>
      <a:lvl9pPr marL="1828800" algn="ctr" defTabSz="3497263" rtl="0" fontAlgn="base">
        <a:spcBef>
          <a:spcPct val="0"/>
        </a:spcBef>
        <a:spcAft>
          <a:spcPct val="0"/>
        </a:spcAft>
        <a:defRPr sz="16800">
          <a:solidFill>
            <a:schemeClr val="tx2"/>
          </a:solidFill>
          <a:latin typeface="Arial" charset="0"/>
        </a:defRPr>
      </a:lvl9pPr>
    </p:titleStyle>
    <p:bodyStyle>
      <a:lvl1pPr marL="1311275" indent="-1311275" algn="l" defTabSz="3497263" rtl="0" eaLnBrk="0" fontAlgn="base" hangingPunct="0">
        <a:spcBef>
          <a:spcPct val="20000"/>
        </a:spcBef>
        <a:spcAft>
          <a:spcPct val="0"/>
        </a:spcAft>
        <a:buChar char="•"/>
        <a:defRPr sz="12300">
          <a:solidFill>
            <a:schemeClr val="tx1"/>
          </a:solidFill>
          <a:latin typeface="+mn-lt"/>
          <a:ea typeface="+mn-ea"/>
          <a:cs typeface="+mn-cs"/>
        </a:defRPr>
      </a:lvl1pPr>
      <a:lvl2pPr marL="2840038" indent="-1092200" algn="l" defTabSz="3497263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2pPr>
      <a:lvl3pPr marL="4370388" indent="-873125" algn="l" defTabSz="3497263" rtl="0" eaLnBrk="0" fontAlgn="base" hangingPunct="0">
        <a:spcBef>
          <a:spcPct val="20000"/>
        </a:spcBef>
        <a:spcAft>
          <a:spcPct val="0"/>
        </a:spcAft>
        <a:buChar char="•"/>
        <a:defRPr sz="9200">
          <a:solidFill>
            <a:schemeClr val="tx1"/>
          </a:solidFill>
          <a:latin typeface="+mn-lt"/>
        </a:defRPr>
      </a:lvl3pPr>
      <a:lvl4pPr marL="6118225" indent="-873125" algn="l" defTabSz="3497263" rtl="0" eaLnBrk="0" fontAlgn="base" hangingPunct="0">
        <a:spcBef>
          <a:spcPct val="20000"/>
        </a:spcBef>
        <a:spcAft>
          <a:spcPct val="0"/>
        </a:spcAft>
        <a:buChar char="–"/>
        <a:defRPr sz="7600">
          <a:solidFill>
            <a:schemeClr val="tx1"/>
          </a:solidFill>
          <a:latin typeface="+mn-lt"/>
        </a:defRPr>
      </a:lvl4pPr>
      <a:lvl5pPr marL="7867650" indent="-873125" algn="l" defTabSz="3497263" rtl="0" eaLnBrk="0" fontAlgn="base" hangingPunct="0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5pPr>
      <a:lvl6pPr marL="8324850" indent="-873125" algn="l" defTabSz="3497263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6pPr>
      <a:lvl7pPr marL="8782050" indent="-873125" algn="l" defTabSz="3497263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7pPr>
      <a:lvl8pPr marL="9239250" indent="-873125" algn="l" defTabSz="3497263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8pPr>
      <a:lvl9pPr marL="9696450" indent="-873125" algn="l" defTabSz="3497263" rtl="0" fontAlgn="base">
        <a:spcBef>
          <a:spcPct val="20000"/>
        </a:spcBef>
        <a:spcAft>
          <a:spcPct val="0"/>
        </a:spcAft>
        <a:buChar char="»"/>
        <a:defRPr sz="7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4"/>
          <p:cNvSpPr>
            <a:spLocks noChangeArrowheads="1"/>
          </p:cNvSpPr>
          <p:nvPr/>
        </p:nvSpPr>
        <p:spPr bwMode="auto">
          <a:xfrm>
            <a:off x="13035598" y="5546616"/>
            <a:ext cx="11857038" cy="28569224"/>
          </a:xfrm>
          <a:prstGeom prst="roundRect">
            <a:avLst>
              <a:gd name="adj" fmla="val 7000"/>
            </a:avLst>
          </a:prstGeom>
          <a:solidFill>
            <a:schemeClr val="accent1">
              <a:lumMod val="90000"/>
              <a:alpha val="24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endParaRPr lang="tr-TR" b="1" kern="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AutoShape 4"/>
          <p:cNvSpPr>
            <a:spLocks noChangeArrowheads="1"/>
          </p:cNvSpPr>
          <p:nvPr/>
        </p:nvSpPr>
        <p:spPr bwMode="auto">
          <a:xfrm>
            <a:off x="334169" y="5612935"/>
            <a:ext cx="11857037" cy="28502905"/>
          </a:xfrm>
          <a:prstGeom prst="roundRect">
            <a:avLst>
              <a:gd name="adj" fmla="val 7000"/>
            </a:avLst>
          </a:prstGeom>
          <a:solidFill>
            <a:schemeClr val="accent1">
              <a:lumMod val="90000"/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tr-TR" altLang="tr-TR" sz="1600"/>
          </a:p>
        </p:txBody>
      </p:sp>
      <p:sp>
        <p:nvSpPr>
          <p:cNvPr id="58" name="Rounded Rectangle 57"/>
          <p:cNvSpPr/>
          <p:nvPr/>
        </p:nvSpPr>
        <p:spPr>
          <a:xfrm>
            <a:off x="4465638" y="29886275"/>
            <a:ext cx="8991600" cy="1160463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defRPr/>
            </a:pPr>
            <a:endParaRPr lang="tr-TR" sz="2400" dirty="0">
              <a:solidFill>
                <a:srgbClr val="0046D2"/>
              </a:solidFill>
            </a:endParaRPr>
          </a:p>
          <a:p>
            <a:pPr algn="ctr">
              <a:spcBef>
                <a:spcPts val="600"/>
              </a:spcBef>
              <a:defRPr/>
            </a:pPr>
            <a:r>
              <a:rPr lang="tr-TR" sz="2400" dirty="0">
                <a:solidFill>
                  <a:srgbClr val="0046D2"/>
                </a:solidFill>
              </a:rPr>
              <a:t>Şekil 3.. 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17525" y="7116763"/>
            <a:ext cx="11434763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850" tIns="36425" rIns="72850" bIns="36425">
            <a:spAutoFit/>
          </a:bodyPr>
          <a:lstStyle>
            <a:lvl1pPr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95000"/>
              </a:lnSpc>
            </a:pPr>
            <a:endParaRPr lang="tr-TR" altLang="tr-TR" sz="2400"/>
          </a:p>
          <a:p>
            <a:pPr>
              <a:lnSpc>
                <a:spcPct val="95000"/>
              </a:lnSpc>
            </a:pPr>
            <a:r>
              <a:rPr lang="en-US" altLang="tr-TR" sz="2400">
                <a:solidFill>
                  <a:srgbClr val="000000"/>
                </a:solidFill>
                <a:latin typeface="Palatino" pitchFamily="18" charset="0"/>
                <a:cs typeface="Times New Roman" panose="02020603050405020304" pitchFamily="18" charset="0"/>
              </a:rPr>
              <a:t>.</a:t>
            </a:r>
            <a:r>
              <a:rPr lang="en-US" altLang="tr-TR" sz="240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078" name="AutoShape 13"/>
          <p:cNvSpPr>
            <a:spLocks noChangeArrowheads="1"/>
          </p:cNvSpPr>
          <p:nvPr/>
        </p:nvSpPr>
        <p:spPr bwMode="auto">
          <a:xfrm>
            <a:off x="328613" y="207045"/>
            <a:ext cx="24414162" cy="4958738"/>
          </a:xfrm>
          <a:prstGeom prst="roundRect">
            <a:avLst>
              <a:gd name="adj" fmla="val 10870"/>
            </a:avLst>
          </a:prstGeom>
          <a:solidFill>
            <a:srgbClr val="00B0F0">
              <a:alpha val="6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2850" tIns="36425" rIns="72850" bIns="36425" anchor="ctr"/>
          <a:lstStyle>
            <a:lvl1pPr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 defTabSz="3497263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defTabSz="3497263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tr-TR" altLang="tr-TR" sz="3200" dirty="0"/>
              <a:t>NECMETTİN ERBAKAN ÜNİVERSİTESİ </a:t>
            </a:r>
          </a:p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tr-TR" altLang="tr-TR" sz="3200" dirty="0" smtClean="0"/>
              <a:t>MÜHENDİSLİK VE MİMARLIK FAKÜLTESİ</a:t>
            </a:r>
            <a:endParaRPr lang="tr-TR" altLang="tr-TR" sz="3200" dirty="0" smtClean="0"/>
          </a:p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tr-TR" altLang="tr-TR" sz="3200" dirty="0" smtClean="0"/>
              <a:t>MAKİNE </a:t>
            </a:r>
            <a:r>
              <a:rPr lang="tr-TR" altLang="tr-TR" sz="3200" dirty="0"/>
              <a:t>MÜHENDİSLİĞİ BÖLÜMÜ</a:t>
            </a:r>
            <a:endParaRPr lang="tr-TR" altLang="tr-TR" sz="3200" b="1" dirty="0"/>
          </a:p>
          <a:p>
            <a:pPr algn="ctr">
              <a:spcBef>
                <a:spcPts val="1200"/>
              </a:spcBef>
            </a:pPr>
            <a:endParaRPr lang="tr-TR" altLang="tr-TR" sz="2000" b="1" dirty="0"/>
          </a:p>
          <a:p>
            <a:pPr algn="ctr">
              <a:spcBef>
                <a:spcPts val="1200"/>
              </a:spcBef>
            </a:pPr>
            <a:r>
              <a:rPr lang="tr-TR" altLang="tr-TR" sz="4000" b="1" dirty="0"/>
              <a:t>PROJE BAŞLIĞI</a:t>
            </a:r>
          </a:p>
          <a:p>
            <a:pPr algn="ctr">
              <a:spcBef>
                <a:spcPct val="50000"/>
              </a:spcBef>
              <a:spcAft>
                <a:spcPts val="1200"/>
              </a:spcAft>
            </a:pPr>
            <a:r>
              <a:rPr lang="tr-TR" altLang="tr-TR" sz="2400" dirty="0"/>
              <a:t>ÖĞRENCİ İSİM SOYİSİM, DANIŞMAN</a:t>
            </a:r>
            <a:r>
              <a:rPr lang="en-US" altLang="tr-TR" sz="2400" dirty="0"/>
              <a:t> </a:t>
            </a:r>
            <a:r>
              <a:rPr lang="tr-TR" altLang="tr-TR" sz="2400" dirty="0"/>
              <a:t>İSİM SOYİSİM</a:t>
            </a:r>
          </a:p>
        </p:txBody>
      </p:sp>
      <p:sp>
        <p:nvSpPr>
          <p:cNvPr id="2" name="Rectangle 1"/>
          <p:cNvSpPr/>
          <p:nvPr/>
        </p:nvSpPr>
        <p:spPr>
          <a:xfrm>
            <a:off x="715963" y="5672794"/>
            <a:ext cx="10883900" cy="192932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ÖZET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Özet kısmını uzun olmamak şartıyla yazın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tr-TR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tr-TR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endParaRPr lang="tr-TR" sz="32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defRPr/>
            </a:pPr>
            <a:r>
              <a:rPr lang="tr-TR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MATERYAL VE METOD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Kullanılan yöntemler ve yapılan çalışma ile ilgili bilgiler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defRPr/>
            </a:pPr>
            <a:endParaRPr lang="tr-TR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81" name="Down Arrow 4"/>
          <p:cNvSpPr>
            <a:spLocks noChangeArrowheads="1"/>
          </p:cNvSpPr>
          <p:nvPr/>
        </p:nvSpPr>
        <p:spPr bwMode="auto">
          <a:xfrm>
            <a:off x="2909888" y="18054638"/>
            <a:ext cx="203200" cy="2659062"/>
          </a:xfrm>
          <a:prstGeom prst="downArrow">
            <a:avLst>
              <a:gd name="adj1" fmla="val 50000"/>
              <a:gd name="adj2" fmla="val 4998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734" tIns="24366" rIns="48734" bIns="24366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tr-TR"/>
          </a:p>
        </p:txBody>
      </p:sp>
      <p:sp>
        <p:nvSpPr>
          <p:cNvPr id="3082" name="Down Arrow 5"/>
          <p:cNvSpPr>
            <a:spLocks noChangeArrowheads="1"/>
          </p:cNvSpPr>
          <p:nvPr/>
        </p:nvSpPr>
        <p:spPr bwMode="auto">
          <a:xfrm>
            <a:off x="4560888" y="18275300"/>
            <a:ext cx="1673225" cy="3810000"/>
          </a:xfrm>
          <a:prstGeom prst="downArrow">
            <a:avLst>
              <a:gd name="adj1" fmla="val 50000"/>
              <a:gd name="adj2" fmla="val 5002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734" tIns="24366" rIns="48734" bIns="24366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tr-TR"/>
          </a:p>
        </p:txBody>
      </p:sp>
      <p:cxnSp>
        <p:nvCxnSpPr>
          <p:cNvPr id="3083" name="Straight Arrow Connector 7"/>
          <p:cNvCxnSpPr>
            <a:cxnSpLocks noChangeShapeType="1"/>
          </p:cNvCxnSpPr>
          <p:nvPr/>
        </p:nvCxnSpPr>
        <p:spPr bwMode="auto">
          <a:xfrm flipH="1">
            <a:off x="20867688" y="9969500"/>
            <a:ext cx="508000" cy="6527800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</p:cxnSp>
      <p:sp>
        <p:nvSpPr>
          <p:cNvPr id="3084" name="Right Arrow 8"/>
          <p:cNvSpPr>
            <a:spLocks noChangeArrowheads="1"/>
          </p:cNvSpPr>
          <p:nvPr/>
        </p:nvSpPr>
        <p:spPr bwMode="auto">
          <a:xfrm>
            <a:off x="3925888" y="19864388"/>
            <a:ext cx="635000" cy="1636712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734" tIns="24366" rIns="48734" bIns="24366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tr-TR"/>
          </a:p>
        </p:txBody>
      </p:sp>
      <p:sp>
        <p:nvSpPr>
          <p:cNvPr id="3085" name="Rounded Rectangle 10"/>
          <p:cNvSpPr>
            <a:spLocks noChangeArrowheads="1"/>
          </p:cNvSpPr>
          <p:nvPr/>
        </p:nvSpPr>
        <p:spPr bwMode="auto">
          <a:xfrm>
            <a:off x="6748463" y="14705013"/>
            <a:ext cx="1673225" cy="266382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734" tIns="24366" rIns="48734" bIns="24366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tr-TR"/>
          </a:p>
        </p:txBody>
      </p:sp>
      <p:sp>
        <p:nvSpPr>
          <p:cNvPr id="3086" name="Right Arrow 12"/>
          <p:cNvSpPr>
            <a:spLocks noChangeArrowheads="1"/>
          </p:cNvSpPr>
          <p:nvPr/>
        </p:nvSpPr>
        <p:spPr bwMode="auto">
          <a:xfrm>
            <a:off x="6748463" y="17589500"/>
            <a:ext cx="1673225" cy="2274888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48734" tIns="24366" rIns="48734" bIns="24366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endParaRPr lang="tr-TR" altLang="tr-TR"/>
          </a:p>
        </p:txBody>
      </p:sp>
      <p:sp>
        <p:nvSpPr>
          <p:cNvPr id="3088" name="Rectangle 11"/>
          <p:cNvSpPr>
            <a:spLocks noChangeArrowheads="1"/>
          </p:cNvSpPr>
          <p:nvPr/>
        </p:nvSpPr>
        <p:spPr bwMode="auto">
          <a:xfrm>
            <a:off x="4113213" y="15517813"/>
            <a:ext cx="2520156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7150" cmpd="thinThick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8734" tIns="24366" rIns="48734" bIns="24366" anchor="ctr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endParaRPr lang="tr-TR" altLang="tr-TR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1436688" y="21329650"/>
            <a:ext cx="10515600" cy="11422063"/>
          </a:xfrm>
          <a:prstGeom prst="rect">
            <a:avLst/>
          </a:prstGeom>
        </p:spPr>
        <p:txBody>
          <a:bodyPr/>
          <a:lstStyle>
            <a:lvl1pPr marL="0" indent="0" algn="ctr" defTabSz="349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23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349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0700">
                <a:solidFill>
                  <a:schemeClr val="tx1"/>
                </a:solidFill>
                <a:latin typeface="+mn-lt"/>
              </a:defRPr>
            </a:lvl2pPr>
            <a:lvl3pPr marL="914400" indent="0" algn="ctr" defTabSz="349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200">
                <a:solidFill>
                  <a:schemeClr val="tx1"/>
                </a:solidFill>
                <a:latin typeface="+mn-lt"/>
              </a:defRPr>
            </a:lvl3pPr>
            <a:lvl4pPr marL="1371600" indent="0" algn="ctr" defTabSz="349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4pPr>
            <a:lvl5pPr marL="1828800" indent="0" algn="ctr" defTabSz="3497263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5pPr>
            <a:lvl6pPr marL="2286000" indent="0" algn="ctr" defTabSz="3497263" rtl="0" fontAlgn="base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6pPr>
            <a:lvl7pPr marL="2743200" indent="0" algn="ctr" defTabSz="3497263" rtl="0" fontAlgn="base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7pPr>
            <a:lvl8pPr marL="3200400" indent="0" algn="ctr" defTabSz="3497263" rtl="0" fontAlgn="base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8pPr>
            <a:lvl9pPr marL="3657600" indent="0" algn="ctr" defTabSz="3497263" rtl="0" fontAlgn="base">
              <a:spcBef>
                <a:spcPct val="20000"/>
              </a:spcBef>
              <a:spcAft>
                <a:spcPct val="0"/>
              </a:spcAft>
              <a:buNone/>
              <a:defRPr sz="7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tr-TR" kern="0"/>
          </a:p>
          <a:p>
            <a:pPr>
              <a:defRPr/>
            </a:pPr>
            <a:endParaRPr lang="tr-TR" kern="0" dirty="0"/>
          </a:p>
        </p:txBody>
      </p:sp>
      <p:sp>
        <p:nvSpPr>
          <p:cNvPr id="46" name="Rounded Rectangle 45"/>
          <p:cNvSpPr/>
          <p:nvPr/>
        </p:nvSpPr>
        <p:spPr>
          <a:xfrm>
            <a:off x="4052528" y="23443947"/>
            <a:ext cx="4077818" cy="135474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effectLst>
            <a:outerShdw blurRad="50800" dist="50800" dir="5400000" sx="4000" sy="4000" algn="ctr" rotWithShape="0">
              <a:srgbClr val="000000">
                <a:alpha val="43137"/>
              </a:srgbClr>
            </a:outerShdw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chemeClr val="tx1"/>
                  </a:glow>
                  <a:reflection blurRad="215900" stA="45000" endPos="42000" dist="622300" dir="5400000" sy="-100000" algn="bl" rotWithShape="0"/>
                </a:effectLst>
              </a:rPr>
              <a:t>İki Seçenek</a:t>
            </a:r>
          </a:p>
        </p:txBody>
      </p:sp>
      <p:sp>
        <p:nvSpPr>
          <p:cNvPr id="47" name="Bent-Up Arrow 46"/>
          <p:cNvSpPr/>
          <p:nvPr/>
        </p:nvSpPr>
        <p:spPr>
          <a:xfrm flipH="1" flipV="1">
            <a:off x="2943225" y="24177625"/>
            <a:ext cx="838200" cy="12874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48" name="Rounded Rectangle 47"/>
          <p:cNvSpPr/>
          <p:nvPr/>
        </p:nvSpPr>
        <p:spPr>
          <a:xfrm>
            <a:off x="2005059" y="25514055"/>
            <a:ext cx="2396521" cy="7858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effectLst>
                  <a:glow rad="127000">
                    <a:schemeClr val="tx1"/>
                  </a:glow>
                </a:effectLst>
              </a:rPr>
              <a:t>Seçenek 1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8075070" y="25696530"/>
            <a:ext cx="2396521" cy="78585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effectLst>
                  <a:glow rad="127000">
                    <a:schemeClr val="tx1"/>
                  </a:glow>
                </a:effectLst>
              </a:rPr>
              <a:t>Seçenek 2</a:t>
            </a:r>
          </a:p>
        </p:txBody>
      </p:sp>
      <p:sp>
        <p:nvSpPr>
          <p:cNvPr id="50" name="Bent-Up Arrow 49"/>
          <p:cNvSpPr/>
          <p:nvPr/>
        </p:nvSpPr>
        <p:spPr>
          <a:xfrm flipV="1">
            <a:off x="8518525" y="24228425"/>
            <a:ext cx="982663" cy="1177925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1" name="Down Arrow 50"/>
          <p:cNvSpPr/>
          <p:nvPr/>
        </p:nvSpPr>
        <p:spPr>
          <a:xfrm>
            <a:off x="8896350" y="26535063"/>
            <a:ext cx="773113" cy="11779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52" name="Rounded Rectangle 51"/>
          <p:cNvSpPr/>
          <p:nvPr/>
        </p:nvSpPr>
        <p:spPr>
          <a:xfrm>
            <a:off x="1806128" y="27617044"/>
            <a:ext cx="2794381" cy="78585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effectLst>
                  <a:glow rad="127000">
                    <a:schemeClr val="tx1"/>
                  </a:glow>
                </a:effectLst>
              </a:rPr>
              <a:t>Seçenek 1 açıklama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7917229" y="27742874"/>
            <a:ext cx="2794381" cy="78585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sz="2400" b="1" dirty="0">
                <a:effectLst>
                  <a:glow rad="127000">
                    <a:schemeClr val="tx1"/>
                  </a:glow>
                </a:effectLst>
              </a:rPr>
              <a:t>Seçenek 2 açıklama</a:t>
            </a:r>
          </a:p>
        </p:txBody>
      </p:sp>
      <p:sp>
        <p:nvSpPr>
          <p:cNvPr id="54" name="Down Arrow 53"/>
          <p:cNvSpPr/>
          <p:nvPr/>
        </p:nvSpPr>
        <p:spPr>
          <a:xfrm>
            <a:off x="2730500" y="26408063"/>
            <a:ext cx="773113" cy="11795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pic>
        <p:nvPicPr>
          <p:cNvPr id="3101" name="Picture 5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9130625"/>
            <a:ext cx="4664075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Rounded Rectangle 55"/>
          <p:cNvSpPr/>
          <p:nvPr/>
        </p:nvSpPr>
        <p:spPr>
          <a:xfrm>
            <a:off x="3862932" y="32725645"/>
            <a:ext cx="4686310" cy="1311109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b="1" dirty="0">
                <a:ln w="12700" cap="rnd">
                  <a:solidFill>
                    <a:srgbClr val="FF0000">
                      <a:alpha val="98000"/>
                    </a:srgbClr>
                  </a:solidFill>
                  <a:miter lim="800000"/>
                </a:ln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</a:rPr>
              <a:t>HANGİSİ?</a:t>
            </a:r>
          </a:p>
        </p:txBody>
      </p:sp>
      <p:sp>
        <p:nvSpPr>
          <p:cNvPr id="59" name="Down Arrow 58"/>
          <p:cNvSpPr/>
          <p:nvPr/>
        </p:nvSpPr>
        <p:spPr>
          <a:xfrm>
            <a:off x="2673350" y="28567063"/>
            <a:ext cx="773113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0" name="Down Arrow 59"/>
          <p:cNvSpPr/>
          <p:nvPr/>
        </p:nvSpPr>
        <p:spPr>
          <a:xfrm>
            <a:off x="8874125" y="28636913"/>
            <a:ext cx="774700" cy="4413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61" name="Bent Arrow 60"/>
          <p:cNvSpPr/>
          <p:nvPr/>
        </p:nvSpPr>
        <p:spPr>
          <a:xfrm flipH="1" flipV="1">
            <a:off x="8809038" y="32431038"/>
            <a:ext cx="747712" cy="13589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62" name="Bent Arrow 61"/>
          <p:cNvSpPr/>
          <p:nvPr/>
        </p:nvSpPr>
        <p:spPr>
          <a:xfrm flipV="1">
            <a:off x="2932113" y="32565975"/>
            <a:ext cx="668337" cy="13604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>
              <a:solidFill>
                <a:schemeClr val="tx1"/>
              </a:solidFill>
            </a:endParaRPr>
          </a:p>
        </p:txBody>
      </p:sp>
      <p:sp>
        <p:nvSpPr>
          <p:cNvPr id="3107" name="Rectangle 19"/>
          <p:cNvSpPr>
            <a:spLocks noChangeArrowheads="1"/>
          </p:cNvSpPr>
          <p:nvPr/>
        </p:nvSpPr>
        <p:spPr bwMode="auto">
          <a:xfrm>
            <a:off x="2501026" y="31924625"/>
            <a:ext cx="12971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tr-TR" altLang="tr-TR" sz="2400" dirty="0">
                <a:solidFill>
                  <a:srgbClr val="0046D2"/>
                </a:solidFill>
              </a:rPr>
              <a:t>Şekil 2. </a:t>
            </a:r>
          </a:p>
        </p:txBody>
      </p:sp>
      <p:sp>
        <p:nvSpPr>
          <p:cNvPr id="64" name="Down Arrow 63"/>
          <p:cNvSpPr/>
          <p:nvPr/>
        </p:nvSpPr>
        <p:spPr>
          <a:xfrm>
            <a:off x="5848350" y="22950488"/>
            <a:ext cx="773113" cy="442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r-TR"/>
          </a:p>
        </p:txBody>
      </p:sp>
      <p:sp>
        <p:nvSpPr>
          <p:cNvPr id="3109" name="Rectangle 21"/>
          <p:cNvSpPr>
            <a:spLocks noChangeArrowheads="1"/>
          </p:cNvSpPr>
          <p:nvPr/>
        </p:nvSpPr>
        <p:spPr bwMode="auto">
          <a:xfrm>
            <a:off x="5358346" y="18715038"/>
            <a:ext cx="16626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tr-TR" altLang="tr-TR" sz="2400" dirty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Şekil 1. ….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269913" y="5828506"/>
            <a:ext cx="2488182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SONUÇLAR</a:t>
            </a:r>
          </a:p>
        </p:txBody>
      </p:sp>
      <p:sp>
        <p:nvSpPr>
          <p:cNvPr id="3158" name="Rectangle 62"/>
          <p:cNvSpPr>
            <a:spLocks noChangeArrowheads="1"/>
          </p:cNvSpPr>
          <p:nvPr/>
        </p:nvSpPr>
        <p:spPr bwMode="auto">
          <a:xfrm>
            <a:off x="13269913" y="6484938"/>
            <a:ext cx="114506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algn="just"/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Sonuçları şekiller, tablolar ve birkaç paragraf ile özetleyin</a:t>
            </a:r>
          </a:p>
        </p:txBody>
      </p:sp>
      <p:sp>
        <p:nvSpPr>
          <p:cNvPr id="3371" name="Rectangle 70"/>
          <p:cNvSpPr>
            <a:spLocks noChangeArrowheads="1"/>
          </p:cNvSpPr>
          <p:nvPr/>
        </p:nvSpPr>
        <p:spPr bwMode="auto">
          <a:xfrm>
            <a:off x="13047663" y="29054425"/>
            <a:ext cx="11695112" cy="179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alt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 a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 b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Sonuç c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tr-TR" altLang="tr-TR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72" name="Rectangle 71"/>
          <p:cNvSpPr>
            <a:spLocks noChangeArrowheads="1"/>
          </p:cNvSpPr>
          <p:nvPr/>
        </p:nvSpPr>
        <p:spPr bwMode="auto">
          <a:xfrm>
            <a:off x="15801023" y="13603290"/>
            <a:ext cx="1259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1pPr>
            <a:lvl2pPr marL="742950" indent="-28575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2pPr>
            <a:lvl3pPr marL="11430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3pPr>
            <a:lvl4pPr marL="16002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4pPr>
            <a:lvl5pPr marL="2057400" indent="-228600"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1005F5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tr-TR" altLang="tr-T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alt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2995275" y="28483161"/>
            <a:ext cx="1358064" cy="6132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defRPr/>
            </a:pPr>
            <a:r>
              <a:rPr lang="tr-TR" sz="3200" b="1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Sonuç </a:t>
            </a:r>
          </a:p>
        </p:txBody>
      </p:sp>
      <p:graphicFrame>
        <p:nvGraphicFramePr>
          <p:cNvPr id="45" name="Chart 44"/>
          <p:cNvGraphicFramePr/>
          <p:nvPr>
            <p:extLst>
              <p:ext uri="{D42A27DB-BD31-4B8C-83A1-F6EECF244321}">
                <p14:modId xmlns:p14="http://schemas.microsoft.com/office/powerpoint/2010/main" val="2600483422"/>
              </p:ext>
            </p:extLst>
          </p:nvPr>
        </p:nvGraphicFramePr>
        <p:xfrm>
          <a:off x="5766784" y="29110928"/>
          <a:ext cx="6206846" cy="2814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ounded Rectangle 2"/>
          <p:cNvSpPr/>
          <p:nvPr/>
        </p:nvSpPr>
        <p:spPr bwMode="auto">
          <a:xfrm>
            <a:off x="328613" y="34188635"/>
            <a:ext cx="24414162" cy="1007895"/>
          </a:xfrm>
          <a:prstGeom prst="roundRect">
            <a:avLst/>
          </a:prstGeom>
          <a:solidFill>
            <a:schemeClr val="lt1">
              <a:alpha val="0"/>
            </a:schemeClr>
          </a:solidFill>
          <a:ln>
            <a:solidFill>
              <a:schemeClr val="dk1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48734" tIns="24366" rIns="48734" bIns="24366" numCol="2" rtlCol="0" anchor="t" anchorCtr="0" compatLnSpc="1">
            <a:prstTxWarp prst="textNoShape">
              <a:avLst/>
            </a:prstTxWarp>
            <a:spAutoFit/>
          </a:bodyPr>
          <a:lstStyle/>
          <a:p>
            <a:pPr marL="723900" eaLnBrk="1" hangingPunct="1">
              <a:spcBef>
                <a:spcPts val="0"/>
              </a:spcBef>
            </a:pPr>
            <a:r>
              <a:rPr lang="tr-TR" sz="3200" b="1" dirty="0">
                <a:solidFill>
                  <a:srgbClr val="0046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TEŞEKKÜR</a:t>
            </a:r>
          </a:p>
          <a:p>
            <a:pPr marL="723900" lvl="1" eaLnBrk="1" hangingPunct="1">
              <a:spcBef>
                <a:spcPts val="0"/>
              </a:spcBef>
            </a:pPr>
            <a:r>
              <a:rPr lang="tr-TR" sz="2400" dirty="0" err="1">
                <a:solidFill>
                  <a:srgbClr val="0046D2"/>
                </a:solidFill>
              </a:rPr>
              <a:t>asd</a:t>
            </a:r>
            <a:endParaRPr lang="tr-TR" sz="2400" b="1" dirty="0">
              <a:solidFill>
                <a:srgbClr val="0046D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2100223" y="26727150"/>
            <a:ext cx="1678990" cy="1282819"/>
          </a:xfrm>
          <a:prstGeom prst="roundRect">
            <a:avLst/>
          </a:prstGeom>
          <a:noFill/>
          <a:ln w="57150" cap="flat" cmpd="thinThick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8734" tIns="24366" rIns="48734" bIns="24366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tr-TR" sz="2800" b="0" i="0" u="none" strike="noStrike" cap="none" normalizeH="0" baseline="0">
              <a:ln>
                <a:noFill/>
              </a:ln>
              <a:solidFill>
                <a:srgbClr val="1005F5"/>
              </a:solidFill>
              <a:effectLst/>
              <a:latin typeface="Trebuchet MS" pitchFamily="34" charset="0"/>
            </a:endParaRPr>
          </a:p>
        </p:txBody>
      </p:sp>
      <p:pic>
        <p:nvPicPr>
          <p:cNvPr id="3404" name="Picture 332" descr="NEÃ ile ilgili gÃ¶rsel sonucu">
            <a:extLst>
              <a:ext uri="{FF2B5EF4-FFF2-40B4-BE49-F238E27FC236}">
                <a16:creationId xmlns:a16="http://schemas.microsoft.com/office/drawing/2014/main" id="{83E3380A-FB08-49F9-B4D0-64EC356A1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692" y="458078"/>
            <a:ext cx="4153967" cy="41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332" descr="NEÃ ile ilgili gÃ¶rsel sonucu">
            <a:extLst>
              <a:ext uri="{FF2B5EF4-FFF2-40B4-BE49-F238E27FC236}">
                <a16:creationId xmlns:a16="http://schemas.microsoft.com/office/drawing/2014/main" id="{9C33F8C4-6874-4C7A-9084-E7D33B950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5066" y="609430"/>
            <a:ext cx="4153967" cy="41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8734" tIns="24366" rIns="48734" bIns="2436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1005F5"/>
            </a:solidFill>
            <a:effectLst/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nThick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48734" tIns="24366" rIns="48734" bIns="24366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rgbClr val="1005F5"/>
            </a:solidFill>
            <a:effectLst/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3382</TotalTime>
  <Words>90</Words>
  <Application>Microsoft Office PowerPoint</Application>
  <PresentationFormat>Özel</PresentationFormat>
  <Paragraphs>66</Paragraphs>
  <Slides>1</Slides>
  <Notes>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8" baseType="lpstr">
      <vt:lpstr>Arial</vt:lpstr>
      <vt:lpstr>Calibri</vt:lpstr>
      <vt:lpstr>Palatino</vt:lpstr>
      <vt:lpstr>Times New Roman</vt:lpstr>
      <vt:lpstr>Trebuchet MS</vt:lpstr>
      <vt:lpstr>Default Design</vt:lpstr>
      <vt:lpstr>CorelDRAW</vt:lpstr>
      <vt:lpstr>PowerPoint Sunusu</vt:lpstr>
    </vt:vector>
  </TitlesOfParts>
  <Company>MegaPrint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70x100 cm vertical poster template</dc:title>
  <dc:creator>Ethan Shulda</dc:creator>
  <dc:description>©MegaPrint Inc. 2009</dc:description>
  <cp:lastModifiedBy>Numan Kaya</cp:lastModifiedBy>
  <cp:revision>188</cp:revision>
  <dcterms:created xsi:type="dcterms:W3CDTF">2008-12-04T00:20:37Z</dcterms:created>
  <dcterms:modified xsi:type="dcterms:W3CDTF">2019-04-16T07:54:58Z</dcterms:modified>
</cp:coreProperties>
</file>